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9"/>
  </p:notesMasterIdLst>
  <p:sldIdLst>
    <p:sldId id="280" r:id="rId5"/>
    <p:sldId id="831" r:id="rId6"/>
    <p:sldId id="257" r:id="rId7"/>
    <p:sldId id="259" r:id="rId8"/>
    <p:sldId id="263" r:id="rId9"/>
    <p:sldId id="262" r:id="rId10"/>
    <p:sldId id="258" r:id="rId11"/>
    <p:sldId id="279" r:id="rId12"/>
    <p:sldId id="274" r:id="rId13"/>
    <p:sldId id="270" r:id="rId14"/>
    <p:sldId id="267" r:id="rId15"/>
    <p:sldId id="830" r:id="rId16"/>
    <p:sldId id="264" r:id="rId17"/>
    <p:sldId id="8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A69A19-608D-47C9-915A-C730F0D001F5}" v="5" dt="2025-07-18T09:16:11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 Fisher" userId="608e0651b5ea7ce6" providerId="LiveId" clId="{8FA69A19-608D-47C9-915A-C730F0D001F5}"/>
    <pc:docChg chg="custSel modSld">
      <pc:chgData name="Tia Fisher" userId="608e0651b5ea7ce6" providerId="LiveId" clId="{8FA69A19-608D-47C9-915A-C730F0D001F5}" dt="2025-07-20T20:19:39.119" v="39" actId="20577"/>
      <pc:docMkLst>
        <pc:docMk/>
      </pc:docMkLst>
      <pc:sldChg chg="modSp mod">
        <pc:chgData name="Tia Fisher" userId="608e0651b5ea7ce6" providerId="LiveId" clId="{8FA69A19-608D-47C9-915A-C730F0D001F5}" dt="2025-07-20T20:19:04.004" v="25" actId="114"/>
        <pc:sldMkLst>
          <pc:docMk/>
          <pc:sldMk cId="2424973091" sldId="257"/>
        </pc:sldMkLst>
        <pc:spChg chg="mod">
          <ac:chgData name="Tia Fisher" userId="608e0651b5ea7ce6" providerId="LiveId" clId="{8FA69A19-608D-47C9-915A-C730F0D001F5}" dt="2025-07-20T20:18:59.677" v="24" actId="20577"/>
          <ac:spMkLst>
            <pc:docMk/>
            <pc:sldMk cId="2424973091" sldId="257"/>
            <ac:spMk id="96" creationId="{00000000-0000-0000-0000-000000000000}"/>
          </ac:spMkLst>
        </pc:spChg>
        <pc:spChg chg="mod">
          <ac:chgData name="Tia Fisher" userId="608e0651b5ea7ce6" providerId="LiveId" clId="{8FA69A19-608D-47C9-915A-C730F0D001F5}" dt="2025-07-20T20:19:04.004" v="25" actId="114"/>
          <ac:spMkLst>
            <pc:docMk/>
            <pc:sldMk cId="2424973091" sldId="257"/>
            <ac:spMk id="97" creationId="{00000000-0000-0000-0000-000000000000}"/>
          </ac:spMkLst>
        </pc:spChg>
      </pc:sldChg>
      <pc:sldChg chg="addSp delSp modSp mod delAnim">
        <pc:chgData name="Tia Fisher" userId="608e0651b5ea7ce6" providerId="LiveId" clId="{8FA69A19-608D-47C9-915A-C730F0D001F5}" dt="2025-07-18T09:16:16.859" v="7" actId="1076"/>
        <pc:sldMkLst>
          <pc:docMk/>
          <pc:sldMk cId="2368877686" sldId="270"/>
        </pc:sldMkLst>
        <pc:picChg chg="add mod">
          <ac:chgData name="Tia Fisher" userId="608e0651b5ea7ce6" providerId="LiveId" clId="{8FA69A19-608D-47C9-915A-C730F0D001F5}" dt="2025-07-18T09:16:16.859" v="7" actId="1076"/>
          <ac:picMkLst>
            <pc:docMk/>
            <pc:sldMk cId="2368877686" sldId="270"/>
            <ac:picMk id="7" creationId="{44F8586A-1E35-544A-D60A-AAFF2D95689F}"/>
          </ac:picMkLst>
        </pc:picChg>
      </pc:sldChg>
      <pc:sldChg chg="modSp mod">
        <pc:chgData name="Tia Fisher" userId="608e0651b5ea7ce6" providerId="LiveId" clId="{8FA69A19-608D-47C9-915A-C730F0D001F5}" dt="2025-07-20T20:19:39.119" v="39" actId="20577"/>
        <pc:sldMkLst>
          <pc:docMk/>
          <pc:sldMk cId="4083776871" sldId="830"/>
        </pc:sldMkLst>
        <pc:spChg chg="mod">
          <ac:chgData name="Tia Fisher" userId="608e0651b5ea7ce6" providerId="LiveId" clId="{8FA69A19-608D-47C9-915A-C730F0D001F5}" dt="2025-07-20T20:19:39.119" v="39" actId="20577"/>
          <ac:spMkLst>
            <pc:docMk/>
            <pc:sldMk cId="4083776871" sldId="830"/>
            <ac:spMk id="2" creationId="{78E54BD9-4CDC-6B2B-55FC-2E7440E0A72E}"/>
          </ac:spMkLst>
        </pc:spChg>
      </pc:sldChg>
      <pc:sldChg chg="modSp mod">
        <pc:chgData name="Tia Fisher" userId="608e0651b5ea7ce6" providerId="LiveId" clId="{8FA69A19-608D-47C9-915A-C730F0D001F5}" dt="2025-07-20T20:18:07.576" v="10" actId="114"/>
        <pc:sldMkLst>
          <pc:docMk/>
          <pc:sldMk cId="2031231902" sldId="831"/>
        </pc:sldMkLst>
        <pc:graphicFrameChg chg="modGraphic">
          <ac:chgData name="Tia Fisher" userId="608e0651b5ea7ce6" providerId="LiveId" clId="{8FA69A19-608D-47C9-915A-C730F0D001F5}" dt="2025-07-20T20:18:07.576" v="10" actId="114"/>
          <ac:graphicFrameMkLst>
            <pc:docMk/>
            <pc:sldMk cId="2031231902" sldId="831"/>
            <ac:graphicFrameMk id="6" creationId="{393FA71A-E49F-4AF9-FC01-C2A0F352596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5AD27-E75C-4EF3-8D00-F4FC8AEA176D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34A3C-F65B-4D4C-A624-096EE1250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2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Students complete the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34A3C-F65B-4D4C-A624-096EE12507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7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4681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f3e6214305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3" name="Google Shape;2113;gf3e6214305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64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f3e621430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f3e621430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2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f3e6214305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3" name="Google Shape;2113;gf3e6214305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59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>
          <a:extLst>
            <a:ext uri="{FF2B5EF4-FFF2-40B4-BE49-F238E27FC236}">
              <a16:creationId xmlns:a16="http://schemas.microsoft.com/office/drawing/2014/main" id="{56649686-60B1-3DEF-5640-8C4AE3934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f3e6214305_0_106:notes">
            <a:extLst>
              <a:ext uri="{FF2B5EF4-FFF2-40B4-BE49-F238E27FC236}">
                <a16:creationId xmlns:a16="http://schemas.microsoft.com/office/drawing/2014/main" id="{81BB2DA0-0C98-10D4-F8DD-021BEE895F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f3e6214305_0_106:notes">
            <a:extLst>
              <a:ext uri="{FF2B5EF4-FFF2-40B4-BE49-F238E27FC236}">
                <a16:creationId xmlns:a16="http://schemas.microsoft.com/office/drawing/2014/main" id="{2CE1BD73-C02D-143A-2D37-2CD142AD5B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150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>
          <a:extLst>
            <a:ext uri="{FF2B5EF4-FFF2-40B4-BE49-F238E27FC236}">
              <a16:creationId xmlns:a16="http://schemas.microsoft.com/office/drawing/2014/main" id="{C1DBEAAC-8310-46A9-DD47-7FB1A3ED4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f3e6214305_0_106:notes">
            <a:extLst>
              <a:ext uri="{FF2B5EF4-FFF2-40B4-BE49-F238E27FC236}">
                <a16:creationId xmlns:a16="http://schemas.microsoft.com/office/drawing/2014/main" id="{B55A6200-5752-3351-65E5-2B92D4C74E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f3e6214305_0_106:notes">
            <a:extLst>
              <a:ext uri="{FF2B5EF4-FFF2-40B4-BE49-F238E27FC236}">
                <a16:creationId xmlns:a16="http://schemas.microsoft.com/office/drawing/2014/main" id="{FC97A3C5-7B1C-2281-24DB-1DF0435F88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38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Students complete the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34A3C-F65B-4D4C-A624-096EE12507C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84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1B745-2B7B-510E-9BAF-1D4513F52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84AECD-9951-4A7D-8703-43EB7C916B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7B6A5-9288-FBE9-59DA-EFCCC18A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Students complete the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BE4E7-A00C-634A-E8F2-1203ECEB4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34A3C-F65B-4D4C-A624-096EE12507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8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B7CC-2205-CE7C-3401-165C51179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B6407-E6D8-6331-6B6C-96315A516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3602-FAC8-BB84-B7FF-A52CD4DA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08BF6-7A8E-773C-9707-A6BA12DF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5FE8-E57C-D98E-C7DB-A371167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9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1359-DFAB-490C-C5F0-D891A146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2BD04-3F80-3204-C710-CEEF9EC6A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E8E6-6DB8-88C3-4228-94886827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6F794-06BD-149A-E5B9-F6098FA2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FF34-4FC9-C9A6-A80A-AB487B90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7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55460-D4DF-03DE-1020-4320BB6B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943DE-FCC7-9E90-DD47-A892313DB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71188-412F-5BBA-50F9-1E4B0AEF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6A8C-9CDE-99F7-05F0-B5F03C69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C2DBF-854F-B2C7-D846-2385A450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77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A76B-4D97-AB4A-98D3-A0AF7D68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295" y="206939"/>
            <a:ext cx="8180075" cy="819349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Add title / lesson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EBBA-117E-D744-802E-4441A2BD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88020"/>
            <a:ext cx="11802950" cy="507116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CAB956-8F85-405B-94EC-703EB4CC2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6937" y="293225"/>
            <a:ext cx="3532308" cy="733061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GB"/>
              <a:t>Working mode</a:t>
            </a:r>
          </a:p>
        </p:txBody>
      </p:sp>
    </p:spTree>
    <p:extLst>
      <p:ext uri="{BB962C8B-B14F-4D97-AF65-F5344CB8AC3E}">
        <p14:creationId xmlns:p14="http://schemas.microsoft.com/office/powerpoint/2010/main" val="718422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4180817" y="2062067"/>
            <a:ext cx="6214800" cy="20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4180817" y="41764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solidFill>
                  <a:srgbClr val="1B28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86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1"/>
          <p:cNvSpPr txBox="1">
            <a:spLocks noGrp="1"/>
          </p:cNvSpPr>
          <p:nvPr>
            <p:ph type="title" hasCustomPrompt="1"/>
          </p:nvPr>
        </p:nvSpPr>
        <p:spPr>
          <a:xfrm>
            <a:off x="960000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2" name="Google Shape;912;p21"/>
          <p:cNvSpPr txBox="1">
            <a:spLocks noGrp="1"/>
          </p:cNvSpPr>
          <p:nvPr>
            <p:ph type="subTitle" idx="1"/>
          </p:nvPr>
        </p:nvSpPr>
        <p:spPr>
          <a:xfrm>
            <a:off x="960000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1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21"/>
          <p:cNvSpPr txBox="1">
            <a:spLocks noGrp="1"/>
          </p:cNvSpPr>
          <p:nvPr>
            <p:ph type="subTitle" idx="3"/>
          </p:nvPr>
        </p:nvSpPr>
        <p:spPr>
          <a:xfrm>
            <a:off x="960000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5" name="Google Shape;915;p21"/>
          <p:cNvSpPr txBox="1">
            <a:spLocks noGrp="1"/>
          </p:cNvSpPr>
          <p:nvPr>
            <p:ph type="title" idx="4" hasCustomPrompt="1"/>
          </p:nvPr>
        </p:nvSpPr>
        <p:spPr>
          <a:xfrm>
            <a:off x="4001760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6" name="Google Shape;916;p21"/>
          <p:cNvSpPr txBox="1">
            <a:spLocks noGrp="1"/>
          </p:cNvSpPr>
          <p:nvPr>
            <p:ph type="subTitle" idx="5"/>
          </p:nvPr>
        </p:nvSpPr>
        <p:spPr>
          <a:xfrm>
            <a:off x="4001760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1"/>
          <p:cNvSpPr txBox="1">
            <a:spLocks noGrp="1"/>
          </p:cNvSpPr>
          <p:nvPr>
            <p:ph type="subTitle" idx="6"/>
          </p:nvPr>
        </p:nvSpPr>
        <p:spPr>
          <a:xfrm>
            <a:off x="4001764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8" name="Google Shape;918;p21"/>
          <p:cNvSpPr txBox="1">
            <a:spLocks noGrp="1"/>
          </p:cNvSpPr>
          <p:nvPr>
            <p:ph type="title" idx="7" hasCustomPrompt="1"/>
          </p:nvPr>
        </p:nvSpPr>
        <p:spPr>
          <a:xfrm>
            <a:off x="7043519" y="2553567"/>
            <a:ext cx="2092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9" name="Google Shape;919;p21"/>
          <p:cNvSpPr txBox="1">
            <a:spLocks noGrp="1"/>
          </p:cNvSpPr>
          <p:nvPr>
            <p:ph type="subTitle" idx="8"/>
          </p:nvPr>
        </p:nvSpPr>
        <p:spPr>
          <a:xfrm>
            <a:off x="7043519" y="4129433"/>
            <a:ext cx="2893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1"/>
          <p:cNvSpPr txBox="1">
            <a:spLocks noGrp="1"/>
          </p:cNvSpPr>
          <p:nvPr>
            <p:ph type="subTitle" idx="9"/>
          </p:nvPr>
        </p:nvSpPr>
        <p:spPr>
          <a:xfrm>
            <a:off x="7043529" y="3563799"/>
            <a:ext cx="2893600" cy="5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049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CFB9-2A81-DAAC-AD24-132BEFD7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A546-CECE-046D-9DD9-0E9313DC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EA822-3A5F-DEF9-E989-F3A4447A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0A65D-1F8D-07A7-AA60-3D39CC4A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6C4DE-3653-FE0C-3729-795FEB33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5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17D6-8F2F-7D05-EE8C-247C846B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AA5FB-400F-43F8-8E2D-7F3AE758E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541FF-C1C9-F030-7064-51665140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BE8F-A055-0800-1AAB-8831DAB7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8ACB-FB38-FF7B-B633-7CAC9CF8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4F3A-40B6-D7D2-72DF-2845BBC4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E87A-B190-7608-AD94-8E184DA7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B7B93-B91D-E251-992F-E391B14E6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B7EF5-019E-7A2E-4034-26F9052F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EE7A0-0AFF-3695-EC32-9603B302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8D909-5B57-381E-927C-B49A7442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4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4AB8-CF4F-6AC5-D0F8-C5A30CBA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BFB7B-250B-2CB9-969C-6BA36BC3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156A5-9814-5676-2577-1B023F03F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6C88B-17EF-EB9C-A528-5B9B4A464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93105-0703-F25C-E074-AB6B30CDF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38DE6-FEAF-60A4-03A8-F1492D96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E9AF4-6885-4E5A-6019-9FC2710E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A55CA-8130-721F-1303-DA23377E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5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ABFC-A7CE-99CC-13B4-3D33EFE6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AD185-198D-08DF-36C4-074AAC45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D583E-C3C5-9830-DFC7-F732B9F1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2D2E-DFE0-246A-109D-5AA85B8F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3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61EE9-20FD-887F-EA2B-374DB6B0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2716-9577-76D4-8CBD-B3655028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E124E-2FC9-6308-764E-59403427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30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B583-1003-B6C6-08AB-EBB1EE0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07C5-A333-DB06-DCD5-B4F36A63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2A1-BB9C-80BA-1AB6-ED9699D4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570CA-3BBD-266D-BF3D-A16340BA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37AEA-C1EB-B1E4-5C87-3D5E075F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AF9E-D0BE-D056-3292-D54B4FB1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4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5A91-AADB-8BC3-6152-7B757972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21BA0-C187-CD1E-BE37-881F23C7C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90ECE-3F97-3EED-1CC6-428ACCDC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5631F-BAD1-E211-A58B-E1CBD02E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2DA04-6FF1-5533-522E-352088AB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2A927-898A-5402-C041-881B353A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1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9C41A-2314-925B-5616-F9E7623C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0D29-EC17-6BA8-C1A0-149035D7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D50A1-73CA-1E8A-4B1E-549886892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47E17-2739-4C19-8C86-DB17C5E7C7C3}" type="datetimeFigureOut">
              <a:rPr lang="en-GB" smtClean="0"/>
              <a:t>20/07/2025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3101-ABCC-5DCA-61F2-37E5A46D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31F0-92AB-371D-2F90-DABF99597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95CB8-B0B5-429C-9F55-C63384DDF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8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DEB2-7E97-E453-F2ED-A897F5C5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Foreshadowing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326FF-A21D-CB9F-973E-88A87964D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26576"/>
              </p:ext>
            </p:extLst>
          </p:nvPr>
        </p:nvGraphicFramePr>
        <p:xfrm>
          <a:off x="246063" y="1087438"/>
          <a:ext cx="11803061" cy="4815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62873">
                  <a:extLst>
                    <a:ext uri="{9D8B030D-6E8A-4147-A177-3AD203B41FA5}">
                      <a16:colId xmlns:a16="http://schemas.microsoft.com/office/drawing/2014/main" val="1701479877"/>
                    </a:ext>
                  </a:extLst>
                </a:gridCol>
                <a:gridCol w="5452449">
                  <a:extLst>
                    <a:ext uri="{9D8B030D-6E8A-4147-A177-3AD203B41FA5}">
                      <a16:colId xmlns:a16="http://schemas.microsoft.com/office/drawing/2014/main" val="2328986235"/>
                    </a:ext>
                  </a:extLst>
                </a:gridCol>
                <a:gridCol w="4487739">
                  <a:extLst>
                    <a:ext uri="{9D8B030D-6E8A-4147-A177-3AD203B41FA5}">
                      <a16:colId xmlns:a16="http://schemas.microsoft.com/office/drawing/2014/main" val="75386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Page 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Quotation and techniques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What could be foreshadowed?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83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‘Got no idea of what’s about to / hit me’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i="0" u="none" strike="noStrike" noProof="0" dirty="0">
                          <a:solidFill>
                            <a:srgbClr val="000000"/>
                          </a:solidFill>
                          <a:latin typeface="Open Sans"/>
                        </a:rPr>
                        <a:t>Literally it foreshadows...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lvl="0">
                        <a:buNone/>
                      </a:pPr>
                      <a:r>
                        <a:rPr lang="en-GB" sz="2000" b="0" i="0" u="none" strike="noStrike" noProof="0" dirty="0">
                          <a:solidFill>
                            <a:srgbClr val="000000"/>
                          </a:solidFill>
                          <a:latin typeface="Open Sans"/>
                        </a:rPr>
                        <a:t>Metaphorically it foreshadows...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57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‘</a:t>
                      </a:r>
                      <a:r>
                        <a:rPr lang="en-GB" sz="2400" i="1" dirty="0"/>
                        <a:t>Dad’s face… / </a:t>
                      </a:r>
                      <a:r>
                        <a:rPr lang="en-GB" sz="2400" dirty="0"/>
                        <a:t>It rips my heart / when I think about it now’</a:t>
                      </a:r>
                      <a:endParaRPr lang="en-GB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8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Erik in unhappy in the present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5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‘there’s so much else / to be sorry for / now’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32905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sz="2400" dirty="0"/>
                        <a:t>Extension: Based on what we have read so far, what</a:t>
                      </a:r>
                    </a:p>
                    <a:p>
                      <a:r>
                        <a:rPr lang="en-GB" sz="2400" dirty="0"/>
                        <a:t> predications can you make for the novel?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488392"/>
                  </a:ext>
                </a:extLst>
              </a:tr>
            </a:tbl>
          </a:graphicData>
        </a:graphic>
      </p:graphicFrame>
      <p:pic>
        <p:nvPicPr>
          <p:cNvPr id="5" name="Picture 4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E502C2F4-589A-FD96-F70E-EB2F5BF3B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09" y="5330054"/>
            <a:ext cx="3979424" cy="14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4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8638-C4FA-3368-5ADE-72D890D93E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2800" b="1" dirty="0">
                <a:latin typeface="Open Sans"/>
                <a:ea typeface="Open Sans"/>
                <a:cs typeface="Open Sans"/>
              </a:rPr>
              <a:t>What is the first thing to go wrong for Erik?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A571C-6816-7049-0221-C8D9F1A48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entury Gothic"/>
                <a:ea typeface="Open Sans"/>
                <a:cs typeface="Open Sans"/>
              </a:rPr>
              <a:t>Erik describes making bad decisions using an </a:t>
            </a:r>
            <a:r>
              <a:rPr lang="en-GB" b="1" dirty="0">
                <a:latin typeface="Century Gothic"/>
                <a:ea typeface="Open Sans"/>
                <a:cs typeface="Open Sans"/>
              </a:rPr>
              <a:t>extended metaphor</a:t>
            </a:r>
            <a:r>
              <a:rPr lang="en-GB" dirty="0">
                <a:latin typeface="Century Gothic"/>
                <a:ea typeface="Open Sans"/>
                <a:cs typeface="Open Sans"/>
              </a:rPr>
              <a:t>, comparing them to a line of falling dominoes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5CFF-732F-9538-2B0E-6080C84C9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Turn &amp; Talk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A3535-0BDC-6722-2BE2-978B907BA2A4}"/>
              </a:ext>
            </a:extLst>
          </p:cNvPr>
          <p:cNvSpPr txBox="1"/>
          <p:nvPr/>
        </p:nvSpPr>
        <p:spPr>
          <a:xfrm>
            <a:off x="300137" y="2196630"/>
            <a:ext cx="5302010" cy="45243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514350" indent="-514350">
              <a:buAutoNum type="arabicPeriod"/>
            </a:pPr>
            <a:r>
              <a:rPr lang="en-GB" sz="2400" dirty="0">
                <a:latin typeface="Century Gothic"/>
              </a:rPr>
              <a:t>What is the first event (domino) that happens that makes Erik more susceptible to making bad decisions?</a:t>
            </a:r>
            <a:endParaRPr lang="en-US" sz="1600" dirty="0">
              <a:latin typeface="Open Sans"/>
              <a:ea typeface="Open Sans"/>
              <a:cs typeface="Open Sans"/>
            </a:endParaRPr>
          </a:p>
          <a:p>
            <a:pPr marL="514350" indent="-514350">
              <a:buAutoNum type="arabicPeriod"/>
            </a:pPr>
            <a:endParaRPr lang="en-GB" sz="2400" dirty="0">
              <a:latin typeface="Century Gothic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Century Gothic"/>
              </a:rPr>
              <a:t>What is being foreshadowed through this </a:t>
            </a:r>
            <a:r>
              <a:rPr lang="en-GB" sz="2400" b="1" dirty="0">
                <a:latin typeface="Century Gothic"/>
              </a:rPr>
              <a:t>extended metaphor</a:t>
            </a:r>
            <a:r>
              <a:rPr lang="en-GB" sz="2400" dirty="0">
                <a:latin typeface="Century Gothic"/>
              </a:rPr>
              <a:t>?</a:t>
            </a:r>
          </a:p>
          <a:p>
            <a:r>
              <a:rPr lang="en-GB" sz="2400" dirty="0">
                <a:latin typeface="Century Gothic"/>
              </a:rPr>
              <a:t>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sz="2400" dirty="0">
                <a:latin typeface="Century Gothic"/>
                <a:ea typeface="Open Sans"/>
                <a:cs typeface="Open Sans"/>
              </a:rPr>
              <a:t>How has the author used the metaphor visually though the book?</a:t>
            </a:r>
            <a:endParaRPr lang="en-GB" sz="24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8586A-1E35-544A-D60A-AAFF2D956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69" y="2549769"/>
            <a:ext cx="4478216" cy="3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7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DEB2-7E97-E453-F2ED-A897F5C5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3" y="-121307"/>
            <a:ext cx="8180075" cy="819349"/>
          </a:xfrm>
        </p:spPr>
        <p:txBody>
          <a:bodyPr/>
          <a:lstStyle/>
          <a:p>
            <a:r>
              <a:rPr lang="en-GB"/>
              <a:t>Foreshadowing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326FF-A21D-CB9F-973E-88A87964D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654327"/>
              </p:ext>
            </p:extLst>
          </p:nvPr>
        </p:nvGraphicFramePr>
        <p:xfrm>
          <a:off x="199171" y="817807"/>
          <a:ext cx="11803061" cy="484385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62873">
                  <a:extLst>
                    <a:ext uri="{9D8B030D-6E8A-4147-A177-3AD203B41FA5}">
                      <a16:colId xmlns:a16="http://schemas.microsoft.com/office/drawing/2014/main" val="1701479877"/>
                    </a:ext>
                  </a:extLst>
                </a:gridCol>
                <a:gridCol w="6005834">
                  <a:extLst>
                    <a:ext uri="{9D8B030D-6E8A-4147-A177-3AD203B41FA5}">
                      <a16:colId xmlns:a16="http://schemas.microsoft.com/office/drawing/2014/main" val="2328986235"/>
                    </a:ext>
                  </a:extLst>
                </a:gridCol>
                <a:gridCol w="3934354">
                  <a:extLst>
                    <a:ext uri="{9D8B030D-6E8A-4147-A177-3AD203B41FA5}">
                      <a16:colId xmlns:a16="http://schemas.microsoft.com/office/drawing/2014/main" val="75386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Page 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Quotation and 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What is being foreshadowed?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83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‘Got no idea what is about to / hit me’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Literally it foreshadows..?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GB" sz="2000" dirty="0"/>
                        <a:t>Metaphorically it foreshadows..?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57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‘Dad’s face… / It rips my heart / when I think about it now’</a:t>
                      </a:r>
                      <a:endParaRPr lang="en-GB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8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Erik is unhappy in the present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54207"/>
                  </a:ext>
                </a:extLst>
              </a:tr>
              <a:tr h="790014">
                <a:tc>
                  <a:txBody>
                    <a:bodyPr/>
                    <a:lstStyle/>
                    <a:p>
                      <a:r>
                        <a:rPr lang="en-GB" sz="2400" dirty="0"/>
                        <a:t>p.16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‘there’s so much else / to be sorry for / now’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32905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sz="2400" dirty="0"/>
                        <a:t>Extension: Based on what we have read so far, what predictions can you make for the novel?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488392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8EB82-BB7C-3CB6-5015-D8F5B9106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C63276B3-9381-7902-8CC1-E8F5F81E3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777" y="5661661"/>
            <a:ext cx="2706567" cy="11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9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22E123-5FE8-10BC-307E-2694CCE5D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4BD9-4CDC-6B2B-55FC-2E7440E0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Model response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978791-67C0-76A5-F78A-208BDD309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525467"/>
              </p:ext>
            </p:extLst>
          </p:nvPr>
        </p:nvGraphicFramePr>
        <p:xfrm>
          <a:off x="199171" y="970207"/>
          <a:ext cx="11803061" cy="4937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62873">
                  <a:extLst>
                    <a:ext uri="{9D8B030D-6E8A-4147-A177-3AD203B41FA5}">
                      <a16:colId xmlns:a16="http://schemas.microsoft.com/office/drawing/2014/main" val="1701479877"/>
                    </a:ext>
                  </a:extLst>
                </a:gridCol>
                <a:gridCol w="6005834">
                  <a:extLst>
                    <a:ext uri="{9D8B030D-6E8A-4147-A177-3AD203B41FA5}">
                      <a16:colId xmlns:a16="http://schemas.microsoft.com/office/drawing/2014/main" val="2328986235"/>
                    </a:ext>
                  </a:extLst>
                </a:gridCol>
                <a:gridCol w="3934354">
                  <a:extLst>
                    <a:ext uri="{9D8B030D-6E8A-4147-A177-3AD203B41FA5}">
                      <a16:colId xmlns:a16="http://schemas.microsoft.com/office/drawing/2014/main" val="75386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Page 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Quote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What is being foreshadowed?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83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‘Got no idea what is about to hit me’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Open Sans"/>
                        </a:rPr>
                        <a:t>Something traumatic or life-changing is going to happen to Erik.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57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‘Dad’s face… It rips my heart when I think about it now’</a:t>
                      </a:r>
                      <a:endParaRPr lang="en-GB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Open Sans"/>
                        </a:rPr>
                        <a:t>The father may suffer or die; something painful will happen to him.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8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'I hate a lot of things these days'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Erik is unhappy in the present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5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‘there’s so much else to be sorry for now’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Open Sans"/>
                        </a:rPr>
                        <a:t>Erik will make a major mistake and feel guilty about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32905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sz="2400" dirty="0"/>
                        <a:t>Extension: Based on what we have read so far, what predications can you make for the novel?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488392"/>
                  </a:ext>
                </a:extLst>
              </a:tr>
            </a:tbl>
          </a:graphicData>
        </a:graphic>
      </p:graphicFrame>
      <p:pic>
        <p:nvPicPr>
          <p:cNvPr id="5" name="Picture 4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F4A169BD-C125-C658-EA88-3E4B1B386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740" y="5545748"/>
            <a:ext cx="3210658" cy="13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7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5772-6B57-D92E-24CD-D7EE8B0FB1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Exit Ticket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F0749-55B9-AF31-C4C8-EFCDFAF05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/>
              <a:t>Based on the poem ‘I’m a target’ on p.16, what do you think will happen next? Why?</a:t>
            </a:r>
          </a:p>
        </p:txBody>
      </p:sp>
      <p:pic>
        <p:nvPicPr>
          <p:cNvPr id="5" name="Picture 4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E6CE7AAC-0C7B-6AA7-DE57-288B537A1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62" y="4387877"/>
            <a:ext cx="4208113" cy="1776009"/>
          </a:xfrm>
          <a:prstGeom prst="rect">
            <a:avLst/>
          </a:prstGeom>
        </p:spPr>
      </p:pic>
      <p:pic>
        <p:nvPicPr>
          <p:cNvPr id="6" name="Picture 5" descr="94,700+ Arrow Target Stock Photos, Pictures &amp; Royalty-Free Images - iStock  | Archery target, Arrow, Bullseye">
            <a:extLst>
              <a:ext uri="{FF2B5EF4-FFF2-40B4-BE49-F238E27FC236}">
                <a16:creationId xmlns:a16="http://schemas.microsoft.com/office/drawing/2014/main" id="{5A0924C4-95A8-4EDC-8303-6DA4827E0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40" y="2443930"/>
            <a:ext cx="3358946" cy="3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7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A613-24E5-8E90-1347-6E3056EF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5" y="-61305"/>
            <a:ext cx="10515600" cy="1325563"/>
          </a:xfrm>
        </p:spPr>
        <p:txBody>
          <a:bodyPr/>
          <a:lstStyle/>
          <a:p>
            <a:r>
              <a:rPr lang="en-GB" b="1">
                <a:latin typeface="Century Gothic" panose="020B0502020202020204" pitchFamily="34" charset="0"/>
              </a:rPr>
              <a:t>ABC</a:t>
            </a:r>
            <a:r>
              <a:rPr lang="en-GB">
                <a:latin typeface="Century Gothic" panose="020B0502020202020204" pitchFamily="34" charset="0"/>
              </a:rPr>
              <a:t> – Habits of discussion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7B55A3B-32B1-A96D-3815-74635AE11FC0}"/>
              </a:ext>
            </a:extLst>
          </p:cNvPr>
          <p:cNvGraphicFramePr>
            <a:graphicFrameLocks noGrp="1"/>
          </p:cNvGraphicFramePr>
          <p:nvPr/>
        </p:nvGraphicFramePr>
        <p:xfrm>
          <a:off x="767762" y="1121942"/>
          <a:ext cx="11328758" cy="4882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5928">
                  <a:extLst>
                    <a:ext uri="{9D8B030D-6E8A-4147-A177-3AD203B41FA5}">
                      <a16:colId xmlns:a16="http://schemas.microsoft.com/office/drawing/2014/main" val="3408128163"/>
                    </a:ext>
                  </a:extLst>
                </a:gridCol>
                <a:gridCol w="8332830">
                  <a:extLst>
                    <a:ext uri="{9D8B030D-6E8A-4147-A177-3AD203B41FA5}">
                      <a16:colId xmlns:a16="http://schemas.microsoft.com/office/drawing/2014/main" val="2024428332"/>
                    </a:ext>
                  </a:extLst>
                </a:gridCol>
              </a:tblGrid>
              <a:tr h="185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Ask </a:t>
                      </a: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Phrases</a:t>
                      </a: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What is your evidence for that point/Can you provide another example to support your point?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Why did you think that _________?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I’m not sure I understood your point – could you explain it again?</a:t>
                      </a:r>
                      <a:endParaRPr lang="en-GB" sz="2000" b="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49347"/>
                  </a:ext>
                </a:extLst>
              </a:tr>
              <a:tr h="144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Build </a:t>
                      </a: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Phrases:</a:t>
                      </a:r>
                      <a:endParaRPr lang="en-GB" sz="2000" b="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There is another example of what _______ is talking about 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 would like to build to what _______ said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Another way we might interpret that is …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29648"/>
                  </a:ext>
                </a:extLst>
              </a:tr>
              <a:tr h="1331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Challenge </a:t>
                      </a: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Phrases:</a:t>
                      </a:r>
                      <a:endParaRPr lang="en-GB" sz="2000" b="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 respectfully disagree with ________ because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 think it is more complex than what we have been saying because…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 understand why you would say that but…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5881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7140844-451A-B913-A920-62C56434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531"/>
          <a:stretch/>
        </p:blipFill>
        <p:spPr>
          <a:xfrm>
            <a:off x="1064879" y="1643502"/>
            <a:ext cx="1393372" cy="1121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5F3B3-DB6A-F8F3-D2F4-F73F51CEB5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436"/>
          <a:stretch/>
        </p:blipFill>
        <p:spPr>
          <a:xfrm>
            <a:off x="1331399" y="3335346"/>
            <a:ext cx="1226004" cy="1049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66663-144C-EE23-EBEE-852DFF17D0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6226"/>
          <a:stretch/>
        </p:blipFill>
        <p:spPr>
          <a:xfrm>
            <a:off x="1206060" y="4843772"/>
            <a:ext cx="1252191" cy="1049016"/>
          </a:xfrm>
          <a:prstGeom prst="rect">
            <a:avLst/>
          </a:prstGeom>
        </p:spPr>
      </p:pic>
      <p:pic>
        <p:nvPicPr>
          <p:cNvPr id="3" name="Picture 2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E03CDE71-2186-3CAC-EFD7-3CD46C4AA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472" y="-5496"/>
            <a:ext cx="2788626" cy="11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6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3FA71A-E49F-4AF9-FC01-C2A0F3525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89994"/>
              </p:ext>
            </p:extLst>
          </p:nvPr>
        </p:nvGraphicFramePr>
        <p:xfrm>
          <a:off x="2660542" y="1666067"/>
          <a:ext cx="6893322" cy="3527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661">
                  <a:extLst>
                    <a:ext uri="{9D8B030D-6E8A-4147-A177-3AD203B41FA5}">
                      <a16:colId xmlns:a16="http://schemas.microsoft.com/office/drawing/2014/main" val="2668526974"/>
                    </a:ext>
                  </a:extLst>
                </a:gridCol>
                <a:gridCol w="3446661">
                  <a:extLst>
                    <a:ext uri="{9D8B030D-6E8A-4147-A177-3AD203B41FA5}">
                      <a16:colId xmlns:a16="http://schemas.microsoft.com/office/drawing/2014/main" val="1317077087"/>
                    </a:ext>
                  </a:extLst>
                </a:gridCol>
              </a:tblGrid>
              <a:tr h="1740682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speaker in the opening feels safe.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County lines exploitation doesn’t happen today.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04402"/>
                  </a:ext>
                </a:extLst>
              </a:tr>
              <a:tr h="1787099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writer is confined by rules through writing in verse.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Crossing the Line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 an ordinary novel.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12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23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45"/>
          <p:cNvSpPr/>
          <p:nvPr/>
        </p:nvSpPr>
        <p:spPr>
          <a:xfrm>
            <a:off x="-152024" y="3121453"/>
            <a:ext cx="2223596" cy="734059"/>
          </a:xfrm>
          <a:custGeom>
            <a:avLst/>
            <a:gdLst/>
            <a:ahLst/>
            <a:cxnLst/>
            <a:rect l="l" t="t" r="r" b="b"/>
            <a:pathLst>
              <a:path w="16310" h="6787" extrusionOk="0">
                <a:moveTo>
                  <a:pt x="3413" y="1"/>
                </a:moveTo>
                <a:cubicBezTo>
                  <a:pt x="2568" y="1"/>
                  <a:pt x="1703" y="417"/>
                  <a:pt x="1313" y="1159"/>
                </a:cubicBezTo>
                <a:cubicBezTo>
                  <a:pt x="993" y="1781"/>
                  <a:pt x="1024" y="2529"/>
                  <a:pt x="1248" y="3188"/>
                </a:cubicBezTo>
                <a:cubicBezTo>
                  <a:pt x="1466" y="3847"/>
                  <a:pt x="1862" y="4437"/>
                  <a:pt x="2247" y="5013"/>
                </a:cubicBezTo>
                <a:cubicBezTo>
                  <a:pt x="2030" y="4706"/>
                  <a:pt x="1652" y="4539"/>
                  <a:pt x="1274" y="4539"/>
                </a:cubicBezTo>
                <a:cubicBezTo>
                  <a:pt x="985" y="4539"/>
                  <a:pt x="698" y="4642"/>
                  <a:pt x="486" y="4840"/>
                </a:cubicBezTo>
                <a:cubicBezTo>
                  <a:pt x="1" y="5301"/>
                  <a:pt x="64" y="6376"/>
                  <a:pt x="595" y="6786"/>
                </a:cubicBezTo>
                <a:lnTo>
                  <a:pt x="16309" y="6786"/>
                </a:lnTo>
                <a:cubicBezTo>
                  <a:pt x="16111" y="5537"/>
                  <a:pt x="15644" y="4278"/>
                  <a:pt x="14742" y="3387"/>
                </a:cubicBezTo>
                <a:cubicBezTo>
                  <a:pt x="14409" y="3061"/>
                  <a:pt x="14025" y="2766"/>
                  <a:pt x="13570" y="2632"/>
                </a:cubicBezTo>
                <a:cubicBezTo>
                  <a:pt x="13417" y="2580"/>
                  <a:pt x="13251" y="2555"/>
                  <a:pt x="13091" y="2555"/>
                </a:cubicBezTo>
                <a:cubicBezTo>
                  <a:pt x="12776" y="2555"/>
                  <a:pt x="12476" y="2645"/>
                  <a:pt x="12238" y="2837"/>
                </a:cubicBezTo>
                <a:cubicBezTo>
                  <a:pt x="11893" y="3125"/>
                  <a:pt x="11753" y="3669"/>
                  <a:pt x="11977" y="4053"/>
                </a:cubicBezTo>
                <a:cubicBezTo>
                  <a:pt x="11535" y="3362"/>
                  <a:pt x="11080" y="2657"/>
                  <a:pt x="10415" y="2178"/>
                </a:cubicBezTo>
                <a:cubicBezTo>
                  <a:pt x="9992" y="1870"/>
                  <a:pt x="9461" y="1678"/>
                  <a:pt x="8943" y="1678"/>
                </a:cubicBezTo>
                <a:cubicBezTo>
                  <a:pt x="8628" y="1678"/>
                  <a:pt x="8329" y="1749"/>
                  <a:pt x="8052" y="1909"/>
                </a:cubicBezTo>
                <a:cubicBezTo>
                  <a:pt x="7553" y="2204"/>
                  <a:pt x="7266" y="2857"/>
                  <a:pt x="7407" y="3387"/>
                </a:cubicBezTo>
                <a:cubicBezTo>
                  <a:pt x="7029" y="2689"/>
                  <a:pt x="6631" y="1998"/>
                  <a:pt x="6107" y="1403"/>
                </a:cubicBezTo>
                <a:cubicBezTo>
                  <a:pt x="5487" y="698"/>
                  <a:pt x="4648" y="130"/>
                  <a:pt x="3712" y="21"/>
                </a:cubicBezTo>
                <a:cubicBezTo>
                  <a:pt x="3611" y="7"/>
                  <a:pt x="3514" y="1"/>
                  <a:pt x="34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27530"/>
              </p:ext>
            </p:extLst>
          </p:nvPr>
        </p:nvGraphicFramePr>
        <p:xfrm>
          <a:off x="6255275" y="2492328"/>
          <a:ext cx="3404164" cy="295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082">
                  <a:extLst>
                    <a:ext uri="{9D8B030D-6E8A-4147-A177-3AD203B41FA5}">
                      <a16:colId xmlns:a16="http://schemas.microsoft.com/office/drawing/2014/main" val="2668526974"/>
                    </a:ext>
                  </a:extLst>
                </a:gridCol>
                <a:gridCol w="1702082">
                  <a:extLst>
                    <a:ext uri="{9D8B030D-6E8A-4147-A177-3AD203B41FA5}">
                      <a16:colId xmlns:a16="http://schemas.microsoft.com/office/drawing/2014/main" val="1317077087"/>
                    </a:ext>
                  </a:extLst>
                </a:gridCol>
              </a:tblGrid>
              <a:tr h="1436978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speaker in the opening feels safe.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County Lines Exploitation doesn’t happen today.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04402"/>
                  </a:ext>
                </a:extLst>
              </a:tr>
              <a:tr h="1487832"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writer is confined by rules through writing in verse.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Crossing the Line is an ordinary novel.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12436"/>
                  </a:ext>
                </a:extLst>
              </a:tr>
            </a:tbl>
          </a:graphicData>
        </a:graphic>
      </p:graphicFrame>
      <p:sp>
        <p:nvSpPr>
          <p:cNvPr id="94" name="Rectangle 93"/>
          <p:cNvSpPr/>
          <p:nvPr/>
        </p:nvSpPr>
        <p:spPr>
          <a:xfrm>
            <a:off x="330356" y="1153758"/>
            <a:ext cx="5558141" cy="12860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Stick your </a:t>
            </a:r>
            <a:r>
              <a:rPr lang="en-GB" sz="24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false statements</a:t>
            </a: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 into your book. Each statement is </a:t>
            </a:r>
            <a:r>
              <a:rPr lang="en-GB" sz="24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wrong</a:t>
            </a: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 and needs evidence to prove it wrong.</a:t>
            </a:r>
            <a:endParaRPr lang="en-GB" sz="2400" b="1" kern="0" dirty="0">
              <a:solidFill>
                <a:srgbClr val="212529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58403" y="2555951"/>
            <a:ext cx="5556368" cy="2041714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Around each statement, write 3-4 reasons why the statement is incorrect.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30356" y="4713831"/>
            <a:ext cx="5556368" cy="1573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Finished?</a:t>
            </a:r>
          </a:p>
          <a:p>
            <a:pPr algn="ctr" defTabSz="1219170">
              <a:buClr>
                <a:srgbClr val="000000"/>
              </a:buClr>
            </a:pPr>
            <a:endParaRPr lang="en-GB" sz="2400" b="1" kern="0" dirty="0">
              <a:solidFill>
                <a:srgbClr val="212529"/>
              </a:solidFill>
              <a:latin typeface="Century Gothic" panose="020B050202020202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Can you find one </a:t>
            </a:r>
            <a:r>
              <a:rPr lang="en-GB" sz="2400" i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quotation</a:t>
            </a: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 per statement that proves it wrong?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8248261" y="1978090"/>
            <a:ext cx="307910" cy="696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8962353" y="1978090"/>
            <a:ext cx="29737" cy="66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05938" y="1440864"/>
            <a:ext cx="170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3"/>
                </a:solidFill>
                <a:latin typeface="Century Gothic" panose="020B0502020202020204" pitchFamily="34" charset="0"/>
              </a:rPr>
              <a:t>It happens today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375439" y="1193534"/>
            <a:ext cx="341177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500">
                <a:solidFill>
                  <a:srgbClr val="040C28"/>
                </a:solidFill>
                <a:ea typeface="+mn-lt"/>
                <a:cs typeface="+mn-lt"/>
              </a:rPr>
              <a:t>approximately 14,000 children were identified as at risk or involved in child criminal exploitation in 2022 to 2023</a:t>
            </a:r>
            <a:endParaRPr lang="en-GB" sz="1500">
              <a:solidFill>
                <a:srgbClr val="1F1F1F"/>
              </a:solidFill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D467E5-CF02-0DB9-B595-EBB6102DD20E}"/>
              </a:ext>
            </a:extLst>
          </p:cNvPr>
          <p:cNvSpPr/>
          <p:nvPr/>
        </p:nvSpPr>
        <p:spPr>
          <a:xfrm>
            <a:off x="360811" y="4690"/>
            <a:ext cx="7561486" cy="634606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3200" b="1" u="sng" kern="0">
                <a:solidFill>
                  <a:srgbClr val="212529"/>
                </a:solidFill>
                <a:latin typeface="Century Gothic"/>
                <a:sym typeface="Arial"/>
              </a:rPr>
              <a:t>Do Now</a:t>
            </a:r>
            <a:endParaRPr lang="en-US"/>
          </a:p>
        </p:txBody>
      </p:sp>
      <p:pic>
        <p:nvPicPr>
          <p:cNvPr id="3" name="Picture 2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40A827C9-CA8B-5BE9-9922-EFD1A5297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823" y="5117489"/>
            <a:ext cx="2882413" cy="11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2640;p55"/>
          <p:cNvGrpSpPr/>
          <p:nvPr/>
        </p:nvGrpSpPr>
        <p:grpSpPr>
          <a:xfrm>
            <a:off x="2186847" y="3790615"/>
            <a:ext cx="823367" cy="1290091"/>
            <a:chOff x="3466556" y="3406011"/>
            <a:chExt cx="617525" cy="967568"/>
          </a:xfrm>
        </p:grpSpPr>
        <p:sp>
          <p:nvSpPr>
            <p:cNvPr id="188" name="Google Shape;2641;p55"/>
            <p:cNvSpPr/>
            <p:nvPr/>
          </p:nvSpPr>
          <p:spPr>
            <a:xfrm>
              <a:off x="3630189" y="4035419"/>
              <a:ext cx="314271" cy="221686"/>
            </a:xfrm>
            <a:custGeom>
              <a:avLst/>
              <a:gdLst/>
              <a:ahLst/>
              <a:cxnLst/>
              <a:rect l="l" t="t" r="r" b="b"/>
              <a:pathLst>
                <a:path w="2539" h="1791" extrusionOk="0">
                  <a:moveTo>
                    <a:pt x="956" y="0"/>
                  </a:moveTo>
                  <a:lnTo>
                    <a:pt x="0" y="1497"/>
                  </a:lnTo>
                  <a:lnTo>
                    <a:pt x="1170" y="1791"/>
                  </a:lnTo>
                  <a:cubicBezTo>
                    <a:pt x="1170" y="1791"/>
                    <a:pt x="2539" y="540"/>
                    <a:pt x="2485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42;p55"/>
            <p:cNvSpPr/>
            <p:nvPr/>
          </p:nvSpPr>
          <p:spPr>
            <a:xfrm>
              <a:off x="3615583" y="3961400"/>
              <a:ext cx="447332" cy="412179"/>
            </a:xfrm>
            <a:custGeom>
              <a:avLst/>
              <a:gdLst/>
              <a:ahLst/>
              <a:cxnLst/>
              <a:rect l="l" t="t" r="r" b="b"/>
              <a:pathLst>
                <a:path w="3614" h="3330" extrusionOk="0">
                  <a:moveTo>
                    <a:pt x="1149" y="0"/>
                  </a:moveTo>
                  <a:lnTo>
                    <a:pt x="118" y="802"/>
                  </a:lnTo>
                  <a:cubicBezTo>
                    <a:pt x="0" y="1491"/>
                    <a:pt x="524" y="2875"/>
                    <a:pt x="524" y="2875"/>
                  </a:cubicBezTo>
                  <a:cubicBezTo>
                    <a:pt x="524" y="2875"/>
                    <a:pt x="2319" y="3329"/>
                    <a:pt x="2438" y="3329"/>
                  </a:cubicBezTo>
                  <a:cubicBezTo>
                    <a:pt x="2440" y="3329"/>
                    <a:pt x="2441" y="3329"/>
                    <a:pt x="2443" y="3329"/>
                  </a:cubicBezTo>
                  <a:cubicBezTo>
                    <a:pt x="2502" y="3308"/>
                    <a:pt x="3614" y="2389"/>
                    <a:pt x="3614" y="2389"/>
                  </a:cubicBezTo>
                  <a:lnTo>
                    <a:pt x="1149" y="0"/>
                  </a:ln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43;p55"/>
            <p:cNvSpPr/>
            <p:nvPr/>
          </p:nvSpPr>
          <p:spPr>
            <a:xfrm>
              <a:off x="3721413" y="3536968"/>
              <a:ext cx="362668" cy="396088"/>
            </a:xfrm>
            <a:custGeom>
              <a:avLst/>
              <a:gdLst/>
              <a:ahLst/>
              <a:cxnLst/>
              <a:rect l="l" t="t" r="r" b="b"/>
              <a:pathLst>
                <a:path w="2930" h="3200" extrusionOk="0">
                  <a:moveTo>
                    <a:pt x="1103" y="1"/>
                  </a:moveTo>
                  <a:cubicBezTo>
                    <a:pt x="724" y="1"/>
                    <a:pt x="326" y="108"/>
                    <a:pt x="1" y="388"/>
                  </a:cubicBezTo>
                  <a:lnTo>
                    <a:pt x="1128" y="2418"/>
                  </a:lnTo>
                  <a:cubicBezTo>
                    <a:pt x="1128" y="2418"/>
                    <a:pt x="1208" y="2499"/>
                    <a:pt x="1326" y="2611"/>
                  </a:cubicBezTo>
                  <a:cubicBezTo>
                    <a:pt x="1574" y="2844"/>
                    <a:pt x="1991" y="3200"/>
                    <a:pt x="2235" y="3200"/>
                  </a:cubicBezTo>
                  <a:cubicBezTo>
                    <a:pt x="2244" y="3200"/>
                    <a:pt x="2253" y="3199"/>
                    <a:pt x="2261" y="3198"/>
                  </a:cubicBezTo>
                  <a:cubicBezTo>
                    <a:pt x="2614" y="3161"/>
                    <a:pt x="2715" y="2820"/>
                    <a:pt x="2865" y="2152"/>
                  </a:cubicBezTo>
                  <a:cubicBezTo>
                    <a:pt x="2929" y="1873"/>
                    <a:pt x="2902" y="1585"/>
                    <a:pt x="2828" y="1323"/>
                  </a:cubicBezTo>
                  <a:cubicBezTo>
                    <a:pt x="2715" y="943"/>
                    <a:pt x="2496" y="601"/>
                    <a:pt x="2261" y="383"/>
                  </a:cubicBezTo>
                  <a:cubicBezTo>
                    <a:pt x="2033" y="173"/>
                    <a:pt x="1584" y="1"/>
                    <a:pt x="1103" y="1"/>
                  </a:cubicBezTo>
                  <a:close/>
                </a:path>
              </a:pathLst>
            </a:custGeom>
            <a:solidFill>
              <a:srgbClr val="FBC10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44;p55"/>
            <p:cNvSpPr/>
            <p:nvPr/>
          </p:nvSpPr>
          <p:spPr>
            <a:xfrm>
              <a:off x="3512353" y="3596628"/>
              <a:ext cx="457853" cy="479143"/>
            </a:xfrm>
            <a:custGeom>
              <a:avLst/>
              <a:gdLst/>
              <a:ahLst/>
              <a:cxnLst/>
              <a:rect l="l" t="t" r="r" b="b"/>
              <a:pathLst>
                <a:path w="3699" h="3871" extrusionOk="0">
                  <a:moveTo>
                    <a:pt x="1740" y="0"/>
                  </a:moveTo>
                  <a:cubicBezTo>
                    <a:pt x="1417" y="0"/>
                    <a:pt x="483" y="383"/>
                    <a:pt x="395" y="407"/>
                  </a:cubicBezTo>
                  <a:cubicBezTo>
                    <a:pt x="299" y="439"/>
                    <a:pt x="0" y="483"/>
                    <a:pt x="0" y="643"/>
                  </a:cubicBezTo>
                  <a:cubicBezTo>
                    <a:pt x="0" y="804"/>
                    <a:pt x="428" y="1835"/>
                    <a:pt x="428" y="1835"/>
                  </a:cubicBezTo>
                  <a:cubicBezTo>
                    <a:pt x="610" y="2444"/>
                    <a:pt x="765" y="2775"/>
                    <a:pt x="824" y="3011"/>
                  </a:cubicBezTo>
                  <a:cubicBezTo>
                    <a:pt x="839" y="3069"/>
                    <a:pt x="844" y="3118"/>
                    <a:pt x="844" y="3172"/>
                  </a:cubicBezTo>
                  <a:cubicBezTo>
                    <a:pt x="856" y="3422"/>
                    <a:pt x="620" y="3481"/>
                    <a:pt x="728" y="3658"/>
                  </a:cubicBezTo>
                  <a:cubicBezTo>
                    <a:pt x="829" y="3834"/>
                    <a:pt x="866" y="3871"/>
                    <a:pt x="968" y="3871"/>
                  </a:cubicBezTo>
                  <a:cubicBezTo>
                    <a:pt x="1069" y="3871"/>
                    <a:pt x="2956" y="3823"/>
                    <a:pt x="3303" y="3636"/>
                  </a:cubicBezTo>
                  <a:cubicBezTo>
                    <a:pt x="3646" y="3444"/>
                    <a:pt x="3699" y="3155"/>
                    <a:pt x="3683" y="3118"/>
                  </a:cubicBezTo>
                  <a:cubicBezTo>
                    <a:pt x="3672" y="3081"/>
                    <a:pt x="3180" y="2262"/>
                    <a:pt x="3133" y="2134"/>
                  </a:cubicBezTo>
                  <a:cubicBezTo>
                    <a:pt x="3126" y="2124"/>
                    <a:pt x="3111" y="2092"/>
                    <a:pt x="3089" y="2049"/>
                  </a:cubicBezTo>
                  <a:cubicBezTo>
                    <a:pt x="2887" y="1638"/>
                    <a:pt x="2026" y="29"/>
                    <a:pt x="1774" y="2"/>
                  </a:cubicBezTo>
                  <a:cubicBezTo>
                    <a:pt x="1764" y="1"/>
                    <a:pt x="1752" y="0"/>
                    <a:pt x="174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45;p55"/>
            <p:cNvSpPr/>
            <p:nvPr/>
          </p:nvSpPr>
          <p:spPr>
            <a:xfrm>
              <a:off x="3815236" y="3947413"/>
              <a:ext cx="122540" cy="226884"/>
            </a:xfrm>
            <a:custGeom>
              <a:avLst/>
              <a:gdLst/>
              <a:ahLst/>
              <a:cxnLst/>
              <a:rect l="l" t="t" r="r" b="b"/>
              <a:pathLst>
                <a:path w="990" h="1833" extrusionOk="0">
                  <a:moveTo>
                    <a:pt x="519" y="0"/>
                  </a:moveTo>
                  <a:cubicBezTo>
                    <a:pt x="519" y="0"/>
                    <a:pt x="413" y="856"/>
                    <a:pt x="333" y="1086"/>
                  </a:cubicBezTo>
                  <a:cubicBezTo>
                    <a:pt x="247" y="1320"/>
                    <a:pt x="82" y="1347"/>
                    <a:pt x="82" y="1347"/>
                  </a:cubicBezTo>
                  <a:cubicBezTo>
                    <a:pt x="82" y="1347"/>
                    <a:pt x="1" y="1594"/>
                    <a:pt x="82" y="1678"/>
                  </a:cubicBezTo>
                  <a:cubicBezTo>
                    <a:pt x="103" y="1699"/>
                    <a:pt x="123" y="1705"/>
                    <a:pt x="140" y="1705"/>
                  </a:cubicBezTo>
                  <a:cubicBezTo>
                    <a:pt x="167" y="1705"/>
                    <a:pt x="189" y="1690"/>
                    <a:pt x="202" y="1690"/>
                  </a:cubicBezTo>
                  <a:cubicBezTo>
                    <a:pt x="214" y="1690"/>
                    <a:pt x="220" y="1701"/>
                    <a:pt x="220" y="1742"/>
                  </a:cubicBezTo>
                  <a:cubicBezTo>
                    <a:pt x="217" y="1813"/>
                    <a:pt x="285" y="1832"/>
                    <a:pt x="362" y="1832"/>
                  </a:cubicBezTo>
                  <a:cubicBezTo>
                    <a:pt x="424" y="1832"/>
                    <a:pt x="493" y="1820"/>
                    <a:pt x="536" y="1813"/>
                  </a:cubicBezTo>
                  <a:cubicBezTo>
                    <a:pt x="632" y="1801"/>
                    <a:pt x="904" y="1690"/>
                    <a:pt x="894" y="1567"/>
                  </a:cubicBezTo>
                  <a:cubicBezTo>
                    <a:pt x="883" y="1443"/>
                    <a:pt x="867" y="1268"/>
                    <a:pt x="814" y="1128"/>
                  </a:cubicBezTo>
                  <a:cubicBezTo>
                    <a:pt x="760" y="1000"/>
                    <a:pt x="968" y="535"/>
                    <a:pt x="985" y="166"/>
                  </a:cubicBezTo>
                  <a:cubicBezTo>
                    <a:pt x="990" y="150"/>
                    <a:pt x="990" y="129"/>
                    <a:pt x="990" y="107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46;p55"/>
            <p:cNvSpPr/>
            <p:nvPr/>
          </p:nvSpPr>
          <p:spPr>
            <a:xfrm>
              <a:off x="3703465" y="3584127"/>
              <a:ext cx="280108" cy="377521"/>
            </a:xfrm>
            <a:custGeom>
              <a:avLst/>
              <a:gdLst/>
              <a:ahLst/>
              <a:cxnLst/>
              <a:rect l="l" t="t" r="r" b="b"/>
              <a:pathLst>
                <a:path w="2263" h="3050" extrusionOk="0">
                  <a:moveTo>
                    <a:pt x="280" y="0"/>
                  </a:moveTo>
                  <a:cubicBezTo>
                    <a:pt x="197" y="0"/>
                    <a:pt x="104" y="6"/>
                    <a:pt x="1" y="17"/>
                  </a:cubicBezTo>
                  <a:cubicBezTo>
                    <a:pt x="1" y="17"/>
                    <a:pt x="685" y="1497"/>
                    <a:pt x="824" y="1674"/>
                  </a:cubicBezTo>
                  <a:cubicBezTo>
                    <a:pt x="958" y="1855"/>
                    <a:pt x="1192" y="2252"/>
                    <a:pt x="1289" y="2427"/>
                  </a:cubicBezTo>
                  <a:cubicBezTo>
                    <a:pt x="1385" y="2610"/>
                    <a:pt x="1332" y="3048"/>
                    <a:pt x="1332" y="3048"/>
                  </a:cubicBezTo>
                  <a:cubicBezTo>
                    <a:pt x="1332" y="3048"/>
                    <a:pt x="1508" y="3041"/>
                    <a:pt x="1695" y="3041"/>
                  </a:cubicBezTo>
                  <a:cubicBezTo>
                    <a:pt x="1788" y="3041"/>
                    <a:pt x="1884" y="3043"/>
                    <a:pt x="1962" y="3048"/>
                  </a:cubicBezTo>
                  <a:cubicBezTo>
                    <a:pt x="1971" y="3049"/>
                    <a:pt x="1980" y="3049"/>
                    <a:pt x="1989" y="3049"/>
                  </a:cubicBezTo>
                  <a:cubicBezTo>
                    <a:pt x="2193" y="3049"/>
                    <a:pt x="2210" y="2879"/>
                    <a:pt x="2235" y="2812"/>
                  </a:cubicBezTo>
                  <a:cubicBezTo>
                    <a:pt x="2262" y="2743"/>
                    <a:pt x="2155" y="2679"/>
                    <a:pt x="2155" y="2556"/>
                  </a:cubicBezTo>
                  <a:cubicBezTo>
                    <a:pt x="2155" y="2427"/>
                    <a:pt x="2139" y="2198"/>
                    <a:pt x="1999" y="1909"/>
                  </a:cubicBezTo>
                  <a:cubicBezTo>
                    <a:pt x="1866" y="1621"/>
                    <a:pt x="1385" y="728"/>
                    <a:pt x="1123" y="412"/>
                  </a:cubicBezTo>
                  <a:cubicBezTo>
                    <a:pt x="904" y="149"/>
                    <a:pt x="714" y="0"/>
                    <a:pt x="280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47;p55"/>
            <p:cNvSpPr/>
            <p:nvPr/>
          </p:nvSpPr>
          <p:spPr>
            <a:xfrm>
              <a:off x="3608899" y="3582765"/>
              <a:ext cx="111028" cy="110162"/>
            </a:xfrm>
            <a:custGeom>
              <a:avLst/>
              <a:gdLst/>
              <a:ahLst/>
              <a:cxnLst/>
              <a:rect l="l" t="t" r="r" b="b"/>
              <a:pathLst>
                <a:path w="897" h="890" extrusionOk="0">
                  <a:moveTo>
                    <a:pt x="592" y="0"/>
                  </a:moveTo>
                  <a:cubicBezTo>
                    <a:pt x="344" y="0"/>
                    <a:pt x="0" y="546"/>
                    <a:pt x="0" y="546"/>
                  </a:cubicBezTo>
                  <a:cubicBezTo>
                    <a:pt x="160" y="775"/>
                    <a:pt x="360" y="890"/>
                    <a:pt x="523" y="890"/>
                  </a:cubicBezTo>
                  <a:cubicBezTo>
                    <a:pt x="743" y="890"/>
                    <a:pt x="897" y="683"/>
                    <a:pt x="802" y="263"/>
                  </a:cubicBezTo>
                  <a:cubicBezTo>
                    <a:pt x="758" y="71"/>
                    <a:pt x="682" y="0"/>
                    <a:pt x="592" y="0"/>
                  </a:cubicBezTo>
                  <a:close/>
                </a:path>
              </a:pathLst>
            </a:custGeom>
            <a:solidFill>
              <a:srgbClr val="F7BFC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48;p55"/>
            <p:cNvSpPr/>
            <p:nvPr/>
          </p:nvSpPr>
          <p:spPr>
            <a:xfrm>
              <a:off x="3608899" y="3582889"/>
              <a:ext cx="102612" cy="109914"/>
            </a:xfrm>
            <a:custGeom>
              <a:avLst/>
              <a:gdLst/>
              <a:ahLst/>
              <a:cxnLst/>
              <a:rect l="l" t="t" r="r" b="b"/>
              <a:pathLst>
                <a:path w="829" h="888" extrusionOk="0">
                  <a:moveTo>
                    <a:pt x="594" y="0"/>
                  </a:moveTo>
                  <a:cubicBezTo>
                    <a:pt x="343" y="0"/>
                    <a:pt x="0" y="545"/>
                    <a:pt x="0" y="545"/>
                  </a:cubicBezTo>
                  <a:cubicBezTo>
                    <a:pt x="161" y="775"/>
                    <a:pt x="358" y="888"/>
                    <a:pt x="525" y="888"/>
                  </a:cubicBezTo>
                  <a:cubicBezTo>
                    <a:pt x="696" y="888"/>
                    <a:pt x="829" y="760"/>
                    <a:pt x="829" y="498"/>
                  </a:cubicBezTo>
                  <a:cubicBezTo>
                    <a:pt x="829" y="429"/>
                    <a:pt x="824" y="353"/>
                    <a:pt x="802" y="262"/>
                  </a:cubicBezTo>
                  <a:cubicBezTo>
                    <a:pt x="792" y="214"/>
                    <a:pt x="775" y="172"/>
                    <a:pt x="760" y="134"/>
                  </a:cubicBezTo>
                  <a:cubicBezTo>
                    <a:pt x="717" y="37"/>
                    <a:pt x="658" y="0"/>
                    <a:pt x="594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49;p55"/>
            <p:cNvSpPr/>
            <p:nvPr/>
          </p:nvSpPr>
          <p:spPr>
            <a:xfrm>
              <a:off x="3478562" y="3406011"/>
              <a:ext cx="277262" cy="221314"/>
            </a:xfrm>
            <a:custGeom>
              <a:avLst/>
              <a:gdLst/>
              <a:ahLst/>
              <a:cxnLst/>
              <a:rect l="l" t="t" r="r" b="b"/>
              <a:pathLst>
                <a:path w="2240" h="1788" extrusionOk="0">
                  <a:moveTo>
                    <a:pt x="1512" y="1"/>
                  </a:moveTo>
                  <a:cubicBezTo>
                    <a:pt x="1365" y="1"/>
                    <a:pt x="1188" y="30"/>
                    <a:pt x="942" y="30"/>
                  </a:cubicBezTo>
                  <a:cubicBezTo>
                    <a:pt x="476" y="30"/>
                    <a:pt x="359" y="371"/>
                    <a:pt x="177" y="654"/>
                  </a:cubicBezTo>
                  <a:cubicBezTo>
                    <a:pt x="0" y="938"/>
                    <a:pt x="76" y="1141"/>
                    <a:pt x="64" y="1280"/>
                  </a:cubicBezTo>
                  <a:cubicBezTo>
                    <a:pt x="54" y="1424"/>
                    <a:pt x="204" y="1745"/>
                    <a:pt x="557" y="1787"/>
                  </a:cubicBezTo>
                  <a:lnTo>
                    <a:pt x="1695" y="1574"/>
                  </a:lnTo>
                  <a:lnTo>
                    <a:pt x="1695" y="1574"/>
                  </a:lnTo>
                  <a:cubicBezTo>
                    <a:pt x="1695" y="1574"/>
                    <a:pt x="1584" y="1700"/>
                    <a:pt x="1592" y="1700"/>
                  </a:cubicBezTo>
                  <a:cubicBezTo>
                    <a:pt x="1594" y="1700"/>
                    <a:pt x="1599" y="1696"/>
                    <a:pt x="1610" y="1686"/>
                  </a:cubicBezTo>
                  <a:cubicBezTo>
                    <a:pt x="1668" y="1643"/>
                    <a:pt x="1892" y="1579"/>
                    <a:pt x="1963" y="1542"/>
                  </a:cubicBezTo>
                  <a:cubicBezTo>
                    <a:pt x="2117" y="1456"/>
                    <a:pt x="2053" y="1184"/>
                    <a:pt x="2144" y="1024"/>
                  </a:cubicBezTo>
                  <a:cubicBezTo>
                    <a:pt x="2240" y="857"/>
                    <a:pt x="2106" y="857"/>
                    <a:pt x="2138" y="633"/>
                  </a:cubicBezTo>
                  <a:cubicBezTo>
                    <a:pt x="2171" y="408"/>
                    <a:pt x="2096" y="286"/>
                    <a:pt x="1860" y="109"/>
                  </a:cubicBezTo>
                  <a:cubicBezTo>
                    <a:pt x="1750" y="24"/>
                    <a:pt x="1643" y="1"/>
                    <a:pt x="1512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50;p55"/>
            <p:cNvSpPr/>
            <p:nvPr/>
          </p:nvSpPr>
          <p:spPr>
            <a:xfrm>
              <a:off x="3529434" y="3493646"/>
              <a:ext cx="186038" cy="182572"/>
            </a:xfrm>
            <a:custGeom>
              <a:avLst/>
              <a:gdLst/>
              <a:ahLst/>
              <a:cxnLst/>
              <a:rect l="l" t="t" r="r" b="b"/>
              <a:pathLst>
                <a:path w="1503" h="1475" extrusionOk="0">
                  <a:moveTo>
                    <a:pt x="467" y="0"/>
                  </a:moveTo>
                  <a:lnTo>
                    <a:pt x="1" y="272"/>
                  </a:lnTo>
                  <a:lnTo>
                    <a:pt x="1" y="834"/>
                  </a:lnTo>
                  <a:cubicBezTo>
                    <a:pt x="237" y="1266"/>
                    <a:pt x="354" y="1406"/>
                    <a:pt x="583" y="1459"/>
                  </a:cubicBezTo>
                  <a:cubicBezTo>
                    <a:pt x="627" y="1469"/>
                    <a:pt x="675" y="1475"/>
                    <a:pt x="725" y="1475"/>
                  </a:cubicBezTo>
                  <a:cubicBezTo>
                    <a:pt x="929" y="1475"/>
                    <a:pt x="1164" y="1380"/>
                    <a:pt x="1284" y="1143"/>
                  </a:cubicBezTo>
                  <a:cubicBezTo>
                    <a:pt x="1434" y="855"/>
                    <a:pt x="1503" y="572"/>
                    <a:pt x="1402" y="400"/>
                  </a:cubicBezTo>
                  <a:cubicBezTo>
                    <a:pt x="1305" y="230"/>
                    <a:pt x="467" y="0"/>
                    <a:pt x="467" y="0"/>
                  </a:cubicBez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2651;p55"/>
            <p:cNvSpPr/>
            <p:nvPr/>
          </p:nvSpPr>
          <p:spPr>
            <a:xfrm>
              <a:off x="3490444" y="3468395"/>
              <a:ext cx="215249" cy="146676"/>
            </a:xfrm>
            <a:custGeom>
              <a:avLst/>
              <a:gdLst/>
              <a:ahLst/>
              <a:cxnLst/>
              <a:rect l="l" t="t" r="r" b="b"/>
              <a:pathLst>
                <a:path w="1739" h="1185" extrusionOk="0">
                  <a:moveTo>
                    <a:pt x="712" y="0"/>
                  </a:moveTo>
                  <a:cubicBezTo>
                    <a:pt x="712" y="0"/>
                    <a:pt x="456" y="108"/>
                    <a:pt x="359" y="204"/>
                  </a:cubicBezTo>
                  <a:cubicBezTo>
                    <a:pt x="263" y="300"/>
                    <a:pt x="0" y="584"/>
                    <a:pt x="108" y="808"/>
                  </a:cubicBezTo>
                  <a:cubicBezTo>
                    <a:pt x="258" y="1125"/>
                    <a:pt x="473" y="1185"/>
                    <a:pt x="638" y="1185"/>
                  </a:cubicBezTo>
                  <a:cubicBezTo>
                    <a:pt x="679" y="1185"/>
                    <a:pt x="717" y="1181"/>
                    <a:pt x="749" y="1177"/>
                  </a:cubicBezTo>
                  <a:cubicBezTo>
                    <a:pt x="898" y="1156"/>
                    <a:pt x="909" y="991"/>
                    <a:pt x="976" y="991"/>
                  </a:cubicBezTo>
                  <a:cubicBezTo>
                    <a:pt x="982" y="991"/>
                    <a:pt x="988" y="992"/>
                    <a:pt x="994" y="994"/>
                  </a:cubicBezTo>
                  <a:cubicBezTo>
                    <a:pt x="1029" y="1007"/>
                    <a:pt x="1063" y="1016"/>
                    <a:pt x="1103" y="1016"/>
                  </a:cubicBezTo>
                  <a:cubicBezTo>
                    <a:pt x="1162" y="1016"/>
                    <a:pt x="1233" y="996"/>
                    <a:pt x="1332" y="942"/>
                  </a:cubicBezTo>
                  <a:cubicBezTo>
                    <a:pt x="1492" y="851"/>
                    <a:pt x="1535" y="893"/>
                    <a:pt x="1599" y="808"/>
                  </a:cubicBezTo>
                  <a:cubicBezTo>
                    <a:pt x="1663" y="722"/>
                    <a:pt x="1738" y="819"/>
                    <a:pt x="1717" y="604"/>
                  </a:cubicBezTo>
                  <a:cubicBezTo>
                    <a:pt x="1695" y="385"/>
                    <a:pt x="1578" y="204"/>
                    <a:pt x="1364" y="129"/>
                  </a:cubicBezTo>
                  <a:cubicBezTo>
                    <a:pt x="1145" y="54"/>
                    <a:pt x="712" y="0"/>
                    <a:pt x="712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2652;p55"/>
            <p:cNvSpPr/>
            <p:nvPr/>
          </p:nvSpPr>
          <p:spPr>
            <a:xfrm>
              <a:off x="3485865" y="3617918"/>
              <a:ext cx="76123" cy="110657"/>
            </a:xfrm>
            <a:custGeom>
              <a:avLst/>
              <a:gdLst/>
              <a:ahLst/>
              <a:cxnLst/>
              <a:rect l="l" t="t" r="r" b="b"/>
              <a:pathLst>
                <a:path w="615" h="894" extrusionOk="0">
                  <a:moveTo>
                    <a:pt x="273" y="1"/>
                  </a:moveTo>
                  <a:cubicBezTo>
                    <a:pt x="273" y="1"/>
                    <a:pt x="5" y="203"/>
                    <a:pt x="0" y="605"/>
                  </a:cubicBezTo>
                  <a:lnTo>
                    <a:pt x="493" y="893"/>
                  </a:lnTo>
                  <a:lnTo>
                    <a:pt x="615" y="193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AE7466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653;p55"/>
            <p:cNvSpPr/>
            <p:nvPr/>
          </p:nvSpPr>
          <p:spPr>
            <a:xfrm>
              <a:off x="3466556" y="3664953"/>
              <a:ext cx="113999" cy="275900"/>
            </a:xfrm>
            <a:custGeom>
              <a:avLst/>
              <a:gdLst/>
              <a:ahLst/>
              <a:cxnLst/>
              <a:rect l="l" t="t" r="r" b="b"/>
              <a:pathLst>
                <a:path w="921" h="2229" extrusionOk="0">
                  <a:moveTo>
                    <a:pt x="156" y="0"/>
                  </a:moveTo>
                  <a:cubicBezTo>
                    <a:pt x="45" y="540"/>
                    <a:pt x="1" y="1246"/>
                    <a:pt x="65" y="1636"/>
                  </a:cubicBezTo>
                  <a:cubicBezTo>
                    <a:pt x="129" y="2026"/>
                    <a:pt x="65" y="2176"/>
                    <a:pt x="343" y="2213"/>
                  </a:cubicBezTo>
                  <a:cubicBezTo>
                    <a:pt x="408" y="2222"/>
                    <a:pt x="473" y="2228"/>
                    <a:pt x="535" y="2228"/>
                  </a:cubicBezTo>
                  <a:cubicBezTo>
                    <a:pt x="737" y="2228"/>
                    <a:pt x="902" y="2157"/>
                    <a:pt x="910" y="1850"/>
                  </a:cubicBezTo>
                  <a:cubicBezTo>
                    <a:pt x="921" y="1449"/>
                    <a:pt x="782" y="556"/>
                    <a:pt x="782" y="556"/>
                  </a:cubicBezTo>
                  <a:cubicBezTo>
                    <a:pt x="782" y="556"/>
                    <a:pt x="910" y="390"/>
                    <a:pt x="910" y="353"/>
                  </a:cubicBezTo>
                  <a:cubicBezTo>
                    <a:pt x="910" y="316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738CCA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654;p55"/>
            <p:cNvSpPr/>
            <p:nvPr/>
          </p:nvSpPr>
          <p:spPr>
            <a:xfrm>
              <a:off x="3519037" y="3678445"/>
              <a:ext cx="61517" cy="188389"/>
            </a:xfrm>
            <a:custGeom>
              <a:avLst/>
              <a:gdLst/>
              <a:ahLst/>
              <a:cxnLst/>
              <a:rect l="l" t="t" r="r" b="b"/>
              <a:pathLst>
                <a:path w="497" h="1522" extrusionOk="0">
                  <a:moveTo>
                    <a:pt x="7" y="1"/>
                  </a:moveTo>
                  <a:cubicBezTo>
                    <a:pt x="5" y="1"/>
                    <a:pt x="4" y="3"/>
                    <a:pt x="0" y="3"/>
                  </a:cubicBezTo>
                  <a:cubicBezTo>
                    <a:pt x="0" y="9"/>
                    <a:pt x="0" y="14"/>
                    <a:pt x="5" y="14"/>
                  </a:cubicBezTo>
                  <a:lnTo>
                    <a:pt x="475" y="244"/>
                  </a:lnTo>
                  <a:lnTo>
                    <a:pt x="353" y="442"/>
                  </a:lnTo>
                  <a:lnTo>
                    <a:pt x="353" y="447"/>
                  </a:lnTo>
                  <a:cubicBezTo>
                    <a:pt x="353" y="447"/>
                    <a:pt x="353" y="452"/>
                    <a:pt x="358" y="469"/>
                  </a:cubicBezTo>
                  <a:cubicBezTo>
                    <a:pt x="385" y="560"/>
                    <a:pt x="481" y="965"/>
                    <a:pt x="481" y="1356"/>
                  </a:cubicBezTo>
                  <a:cubicBezTo>
                    <a:pt x="481" y="1409"/>
                    <a:pt x="475" y="1463"/>
                    <a:pt x="475" y="1510"/>
                  </a:cubicBezTo>
                  <a:cubicBezTo>
                    <a:pt x="475" y="1517"/>
                    <a:pt x="475" y="1522"/>
                    <a:pt x="481" y="1522"/>
                  </a:cubicBezTo>
                  <a:cubicBezTo>
                    <a:pt x="486" y="1522"/>
                    <a:pt x="486" y="1517"/>
                    <a:pt x="492" y="1510"/>
                  </a:cubicBezTo>
                  <a:cubicBezTo>
                    <a:pt x="492" y="1463"/>
                    <a:pt x="497" y="1409"/>
                    <a:pt x="497" y="1356"/>
                  </a:cubicBezTo>
                  <a:cubicBezTo>
                    <a:pt x="497" y="930"/>
                    <a:pt x="381" y="489"/>
                    <a:pt x="369" y="445"/>
                  </a:cubicBezTo>
                  <a:lnTo>
                    <a:pt x="369" y="445"/>
                  </a:lnTo>
                  <a:lnTo>
                    <a:pt x="497" y="239"/>
                  </a:lnTo>
                  <a:lnTo>
                    <a:pt x="10" y="3"/>
                  </a:lnTo>
                  <a:cubicBezTo>
                    <a:pt x="9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655;p55"/>
            <p:cNvSpPr/>
            <p:nvPr/>
          </p:nvSpPr>
          <p:spPr>
            <a:xfrm>
              <a:off x="3918466" y="3904958"/>
              <a:ext cx="51120" cy="2228"/>
            </a:xfrm>
            <a:custGeom>
              <a:avLst/>
              <a:gdLst/>
              <a:ahLst/>
              <a:cxnLst/>
              <a:rect l="l" t="t" r="r" b="b"/>
              <a:pathLst>
                <a:path w="413" h="18" extrusionOk="0">
                  <a:moveTo>
                    <a:pt x="6" y="1"/>
                  </a:moveTo>
                  <a:cubicBezTo>
                    <a:pt x="1" y="1"/>
                    <a:pt x="1" y="7"/>
                    <a:pt x="1" y="7"/>
                  </a:cubicBezTo>
                  <a:cubicBezTo>
                    <a:pt x="1" y="12"/>
                    <a:pt x="1" y="18"/>
                    <a:pt x="6" y="18"/>
                  </a:cubicBezTo>
                  <a:lnTo>
                    <a:pt x="407" y="18"/>
                  </a:lnTo>
                  <a:cubicBezTo>
                    <a:pt x="412" y="18"/>
                    <a:pt x="412" y="12"/>
                    <a:pt x="412" y="7"/>
                  </a:cubicBezTo>
                  <a:cubicBezTo>
                    <a:pt x="412" y="7"/>
                    <a:pt x="412" y="1"/>
                    <a:pt x="407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656;p55"/>
            <p:cNvSpPr/>
            <p:nvPr/>
          </p:nvSpPr>
          <p:spPr>
            <a:xfrm>
              <a:off x="3773647" y="3733650"/>
              <a:ext cx="97289" cy="229112"/>
            </a:xfrm>
            <a:custGeom>
              <a:avLst/>
              <a:gdLst/>
              <a:ahLst/>
              <a:cxnLst/>
              <a:rect l="l" t="t" r="r" b="b"/>
              <a:pathLst>
                <a:path w="786" h="1851" extrusionOk="0">
                  <a:moveTo>
                    <a:pt x="6" y="1"/>
                  </a:moveTo>
                  <a:cubicBezTo>
                    <a:pt x="1" y="6"/>
                    <a:pt x="1" y="6"/>
                    <a:pt x="1" y="12"/>
                  </a:cubicBezTo>
                  <a:cubicBezTo>
                    <a:pt x="150" y="477"/>
                    <a:pt x="482" y="819"/>
                    <a:pt x="625" y="1071"/>
                  </a:cubicBezTo>
                  <a:cubicBezTo>
                    <a:pt x="765" y="1300"/>
                    <a:pt x="770" y="1461"/>
                    <a:pt x="770" y="1487"/>
                  </a:cubicBezTo>
                  <a:lnTo>
                    <a:pt x="770" y="1493"/>
                  </a:lnTo>
                  <a:lnTo>
                    <a:pt x="754" y="1840"/>
                  </a:lnTo>
                  <a:cubicBezTo>
                    <a:pt x="754" y="1845"/>
                    <a:pt x="759" y="1851"/>
                    <a:pt x="765" y="1851"/>
                  </a:cubicBezTo>
                  <a:cubicBezTo>
                    <a:pt x="765" y="1851"/>
                    <a:pt x="770" y="1845"/>
                    <a:pt x="770" y="1840"/>
                  </a:cubicBezTo>
                  <a:lnTo>
                    <a:pt x="786" y="1493"/>
                  </a:lnTo>
                  <a:lnTo>
                    <a:pt x="786" y="1487"/>
                  </a:lnTo>
                  <a:cubicBezTo>
                    <a:pt x="786" y="1455"/>
                    <a:pt x="776" y="1295"/>
                    <a:pt x="642" y="1064"/>
                  </a:cubicBezTo>
                  <a:cubicBezTo>
                    <a:pt x="492" y="808"/>
                    <a:pt x="166" y="472"/>
                    <a:pt x="16" y="6"/>
                  </a:cubicBezTo>
                  <a:cubicBezTo>
                    <a:pt x="11" y="6"/>
                    <a:pt x="11" y="1"/>
                    <a:pt x="6" y="1"/>
                  </a:cubicBezTo>
                  <a:close/>
                </a:path>
              </a:pathLst>
            </a:custGeom>
            <a:solidFill>
              <a:srgbClr val="21252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657;p55"/>
          <p:cNvGrpSpPr/>
          <p:nvPr/>
        </p:nvGrpSpPr>
        <p:grpSpPr>
          <a:xfrm>
            <a:off x="-272618" y="3288309"/>
            <a:ext cx="8076535" cy="3381623"/>
            <a:chOff x="0" y="2391265"/>
            <a:chExt cx="6057401" cy="2536217"/>
          </a:xfrm>
        </p:grpSpPr>
        <p:grpSp>
          <p:nvGrpSpPr>
            <p:cNvPr id="205" name="Google Shape;2658;p55"/>
            <p:cNvGrpSpPr/>
            <p:nvPr/>
          </p:nvGrpSpPr>
          <p:grpSpPr>
            <a:xfrm>
              <a:off x="4496683" y="3793576"/>
              <a:ext cx="1257979" cy="629551"/>
              <a:chOff x="4496683" y="3793576"/>
              <a:chExt cx="1257979" cy="629551"/>
            </a:xfrm>
          </p:grpSpPr>
          <p:sp>
            <p:nvSpPr>
              <p:cNvPr id="214" name="Google Shape;2659;p55"/>
              <p:cNvSpPr/>
              <p:nvPr/>
            </p:nvSpPr>
            <p:spPr>
              <a:xfrm>
                <a:off x="4496683" y="3793576"/>
                <a:ext cx="305564" cy="438605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3241" extrusionOk="0">
                    <a:moveTo>
                      <a:pt x="529" y="1"/>
                    </a:moveTo>
                    <a:cubicBezTo>
                      <a:pt x="367" y="1"/>
                      <a:pt x="216" y="31"/>
                      <a:pt x="146" y="135"/>
                    </a:cubicBezTo>
                    <a:cubicBezTo>
                      <a:pt x="38" y="300"/>
                      <a:pt x="1" y="424"/>
                      <a:pt x="12" y="530"/>
                    </a:cubicBezTo>
                    <a:lnTo>
                      <a:pt x="12" y="574"/>
                    </a:lnTo>
                    <a:cubicBezTo>
                      <a:pt x="82" y="1023"/>
                      <a:pt x="237" y="1183"/>
                      <a:pt x="413" y="1203"/>
                    </a:cubicBezTo>
                    <a:cubicBezTo>
                      <a:pt x="583" y="1225"/>
                      <a:pt x="573" y="1306"/>
                      <a:pt x="573" y="1306"/>
                    </a:cubicBezTo>
                    <a:cubicBezTo>
                      <a:pt x="573" y="1306"/>
                      <a:pt x="546" y="1524"/>
                      <a:pt x="461" y="1620"/>
                    </a:cubicBezTo>
                    <a:cubicBezTo>
                      <a:pt x="380" y="1717"/>
                      <a:pt x="237" y="1904"/>
                      <a:pt x="215" y="2150"/>
                    </a:cubicBezTo>
                    <a:cubicBezTo>
                      <a:pt x="193" y="2396"/>
                      <a:pt x="193" y="2615"/>
                      <a:pt x="193" y="2775"/>
                    </a:cubicBezTo>
                    <a:cubicBezTo>
                      <a:pt x="193" y="2935"/>
                      <a:pt x="183" y="3203"/>
                      <a:pt x="183" y="3203"/>
                    </a:cubicBezTo>
                    <a:lnTo>
                      <a:pt x="659" y="3203"/>
                    </a:lnTo>
                    <a:cubicBezTo>
                      <a:pt x="659" y="3203"/>
                      <a:pt x="1141" y="3241"/>
                      <a:pt x="1502" y="3241"/>
                    </a:cubicBezTo>
                    <a:cubicBezTo>
                      <a:pt x="1683" y="3241"/>
                      <a:pt x="1833" y="3232"/>
                      <a:pt x="1877" y="3203"/>
                    </a:cubicBezTo>
                    <a:cubicBezTo>
                      <a:pt x="2011" y="3122"/>
                      <a:pt x="2193" y="2967"/>
                      <a:pt x="2225" y="2925"/>
                    </a:cubicBezTo>
                    <a:cubicBezTo>
                      <a:pt x="2257" y="2888"/>
                      <a:pt x="2235" y="2498"/>
                      <a:pt x="2053" y="2160"/>
                    </a:cubicBezTo>
                    <a:cubicBezTo>
                      <a:pt x="1866" y="1819"/>
                      <a:pt x="1845" y="1573"/>
                      <a:pt x="1685" y="1418"/>
                    </a:cubicBezTo>
                    <a:cubicBezTo>
                      <a:pt x="1576" y="1318"/>
                      <a:pt x="1340" y="1302"/>
                      <a:pt x="1192" y="1302"/>
                    </a:cubicBezTo>
                    <a:cubicBezTo>
                      <a:pt x="1117" y="1302"/>
                      <a:pt x="1064" y="1306"/>
                      <a:pt x="1064" y="1306"/>
                    </a:cubicBezTo>
                    <a:cubicBezTo>
                      <a:pt x="1064" y="1306"/>
                      <a:pt x="840" y="1289"/>
                      <a:pt x="872" y="1075"/>
                    </a:cubicBezTo>
                    <a:cubicBezTo>
                      <a:pt x="904" y="862"/>
                      <a:pt x="1219" y="798"/>
                      <a:pt x="1123" y="542"/>
                    </a:cubicBezTo>
                    <a:cubicBezTo>
                      <a:pt x="1027" y="285"/>
                      <a:pt x="1054" y="55"/>
                      <a:pt x="814" y="23"/>
                    </a:cubicBezTo>
                    <a:cubicBezTo>
                      <a:pt x="724" y="11"/>
                      <a:pt x="625" y="1"/>
                      <a:pt x="5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660;p55"/>
              <p:cNvSpPr/>
              <p:nvPr/>
            </p:nvSpPr>
            <p:spPr>
              <a:xfrm>
                <a:off x="5395105" y="4157340"/>
                <a:ext cx="113538" cy="17782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1314" extrusionOk="0">
                    <a:moveTo>
                      <a:pt x="376" y="0"/>
                    </a:moveTo>
                    <a:cubicBezTo>
                      <a:pt x="342" y="0"/>
                      <a:pt x="311" y="10"/>
                      <a:pt x="284" y="34"/>
                    </a:cubicBezTo>
                    <a:cubicBezTo>
                      <a:pt x="225" y="82"/>
                      <a:pt x="198" y="125"/>
                      <a:pt x="192" y="168"/>
                    </a:cubicBezTo>
                    <a:lnTo>
                      <a:pt x="192" y="178"/>
                    </a:lnTo>
                    <a:cubicBezTo>
                      <a:pt x="172" y="350"/>
                      <a:pt x="214" y="424"/>
                      <a:pt x="273" y="446"/>
                    </a:cubicBezTo>
                    <a:cubicBezTo>
                      <a:pt x="337" y="472"/>
                      <a:pt x="321" y="499"/>
                      <a:pt x="321" y="499"/>
                    </a:cubicBezTo>
                    <a:cubicBezTo>
                      <a:pt x="321" y="499"/>
                      <a:pt x="289" y="574"/>
                      <a:pt x="252" y="600"/>
                    </a:cubicBezTo>
                    <a:cubicBezTo>
                      <a:pt x="214" y="627"/>
                      <a:pt x="145" y="681"/>
                      <a:pt x="113" y="767"/>
                    </a:cubicBezTo>
                    <a:cubicBezTo>
                      <a:pt x="81" y="857"/>
                      <a:pt x="59" y="937"/>
                      <a:pt x="44" y="996"/>
                    </a:cubicBezTo>
                    <a:cubicBezTo>
                      <a:pt x="27" y="1049"/>
                      <a:pt x="0" y="1145"/>
                      <a:pt x="0" y="1145"/>
                    </a:cubicBezTo>
                    <a:lnTo>
                      <a:pt x="172" y="1194"/>
                    </a:lnTo>
                    <a:cubicBezTo>
                      <a:pt x="172" y="1194"/>
                      <a:pt x="516" y="1313"/>
                      <a:pt x="598" y="1313"/>
                    </a:cubicBezTo>
                    <a:cubicBezTo>
                      <a:pt x="603" y="1313"/>
                      <a:pt x="607" y="1313"/>
                      <a:pt x="609" y="1312"/>
                    </a:cubicBezTo>
                    <a:cubicBezTo>
                      <a:pt x="668" y="1295"/>
                      <a:pt x="749" y="1258"/>
                      <a:pt x="765" y="1248"/>
                    </a:cubicBezTo>
                    <a:cubicBezTo>
                      <a:pt x="839" y="1189"/>
                      <a:pt x="786" y="824"/>
                      <a:pt x="770" y="750"/>
                    </a:cubicBezTo>
                    <a:cubicBezTo>
                      <a:pt x="743" y="664"/>
                      <a:pt x="685" y="579"/>
                      <a:pt x="604" y="547"/>
                    </a:cubicBezTo>
                    <a:cubicBezTo>
                      <a:pt x="658" y="542"/>
                      <a:pt x="711" y="531"/>
                      <a:pt x="765" y="526"/>
                    </a:cubicBezTo>
                    <a:cubicBezTo>
                      <a:pt x="781" y="493"/>
                      <a:pt x="749" y="456"/>
                      <a:pt x="733" y="424"/>
                    </a:cubicBezTo>
                    <a:cubicBezTo>
                      <a:pt x="695" y="370"/>
                      <a:pt x="690" y="301"/>
                      <a:pt x="674" y="237"/>
                    </a:cubicBezTo>
                    <a:cubicBezTo>
                      <a:pt x="644" y="140"/>
                      <a:pt x="499" y="0"/>
                      <a:pt x="3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661;p55"/>
              <p:cNvSpPr/>
              <p:nvPr/>
            </p:nvSpPr>
            <p:spPr>
              <a:xfrm>
                <a:off x="4891697" y="3897238"/>
                <a:ext cx="148316" cy="2705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999" extrusionOk="0">
                    <a:moveTo>
                      <a:pt x="380" y="1"/>
                    </a:moveTo>
                    <a:cubicBezTo>
                      <a:pt x="300" y="1"/>
                      <a:pt x="225" y="26"/>
                      <a:pt x="160" y="101"/>
                    </a:cubicBezTo>
                    <a:cubicBezTo>
                      <a:pt x="86" y="192"/>
                      <a:pt x="59" y="267"/>
                      <a:pt x="64" y="331"/>
                    </a:cubicBezTo>
                    <a:lnTo>
                      <a:pt x="64" y="353"/>
                    </a:lnTo>
                    <a:cubicBezTo>
                      <a:pt x="69" y="459"/>
                      <a:pt x="91" y="598"/>
                      <a:pt x="172" y="679"/>
                    </a:cubicBezTo>
                    <a:cubicBezTo>
                      <a:pt x="236" y="748"/>
                      <a:pt x="385" y="775"/>
                      <a:pt x="278" y="908"/>
                    </a:cubicBezTo>
                    <a:cubicBezTo>
                      <a:pt x="257" y="935"/>
                      <a:pt x="230" y="945"/>
                      <a:pt x="204" y="967"/>
                    </a:cubicBezTo>
                    <a:cubicBezTo>
                      <a:pt x="69" y="1053"/>
                      <a:pt x="22" y="1219"/>
                      <a:pt x="22" y="1367"/>
                    </a:cubicBezTo>
                    <a:cubicBezTo>
                      <a:pt x="22" y="1528"/>
                      <a:pt x="0" y="1695"/>
                      <a:pt x="12" y="1855"/>
                    </a:cubicBezTo>
                    <a:cubicBezTo>
                      <a:pt x="12" y="1887"/>
                      <a:pt x="22" y="1924"/>
                      <a:pt x="49" y="1940"/>
                    </a:cubicBezTo>
                    <a:cubicBezTo>
                      <a:pt x="54" y="1941"/>
                      <a:pt x="59" y="1942"/>
                      <a:pt x="65" y="1942"/>
                    </a:cubicBezTo>
                    <a:cubicBezTo>
                      <a:pt x="75" y="1942"/>
                      <a:pt x="86" y="1940"/>
                      <a:pt x="96" y="1940"/>
                    </a:cubicBezTo>
                    <a:cubicBezTo>
                      <a:pt x="192" y="1940"/>
                      <a:pt x="284" y="1993"/>
                      <a:pt x="380" y="1999"/>
                    </a:cubicBezTo>
                    <a:cubicBezTo>
                      <a:pt x="422" y="1999"/>
                      <a:pt x="461" y="1988"/>
                      <a:pt x="498" y="1983"/>
                    </a:cubicBezTo>
                    <a:cubicBezTo>
                      <a:pt x="695" y="1940"/>
                      <a:pt x="839" y="1956"/>
                      <a:pt x="999" y="1806"/>
                    </a:cubicBezTo>
                    <a:cubicBezTo>
                      <a:pt x="1031" y="1769"/>
                      <a:pt x="1063" y="1732"/>
                      <a:pt x="1075" y="1688"/>
                    </a:cubicBezTo>
                    <a:cubicBezTo>
                      <a:pt x="1096" y="1630"/>
                      <a:pt x="1085" y="1560"/>
                      <a:pt x="1075" y="1502"/>
                    </a:cubicBezTo>
                    <a:cubicBezTo>
                      <a:pt x="1043" y="1347"/>
                      <a:pt x="1011" y="1192"/>
                      <a:pt x="979" y="1031"/>
                    </a:cubicBezTo>
                    <a:cubicBezTo>
                      <a:pt x="974" y="999"/>
                      <a:pt x="967" y="967"/>
                      <a:pt x="942" y="945"/>
                    </a:cubicBezTo>
                    <a:cubicBezTo>
                      <a:pt x="920" y="925"/>
                      <a:pt x="888" y="925"/>
                      <a:pt x="861" y="918"/>
                    </a:cubicBezTo>
                    <a:cubicBezTo>
                      <a:pt x="786" y="903"/>
                      <a:pt x="711" y="854"/>
                      <a:pt x="641" y="829"/>
                    </a:cubicBezTo>
                    <a:cubicBezTo>
                      <a:pt x="685" y="812"/>
                      <a:pt x="722" y="765"/>
                      <a:pt x="797" y="732"/>
                    </a:cubicBezTo>
                    <a:cubicBezTo>
                      <a:pt x="915" y="679"/>
                      <a:pt x="743" y="641"/>
                      <a:pt x="824" y="625"/>
                    </a:cubicBezTo>
                    <a:cubicBezTo>
                      <a:pt x="910" y="609"/>
                      <a:pt x="962" y="588"/>
                      <a:pt x="930" y="513"/>
                    </a:cubicBezTo>
                    <a:cubicBezTo>
                      <a:pt x="898" y="444"/>
                      <a:pt x="877" y="363"/>
                      <a:pt x="861" y="240"/>
                    </a:cubicBezTo>
                    <a:cubicBezTo>
                      <a:pt x="851" y="123"/>
                      <a:pt x="733" y="74"/>
                      <a:pt x="582" y="37"/>
                    </a:cubicBezTo>
                    <a:cubicBezTo>
                      <a:pt x="515" y="18"/>
                      <a:pt x="446" y="1"/>
                      <a:pt x="3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662;p55"/>
              <p:cNvSpPr/>
              <p:nvPr/>
            </p:nvSpPr>
            <p:spPr>
              <a:xfrm>
                <a:off x="5332179" y="4168572"/>
                <a:ext cx="63061" cy="11435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45" extrusionOk="0">
                    <a:moveTo>
                      <a:pt x="162" y="0"/>
                    </a:moveTo>
                    <a:cubicBezTo>
                      <a:pt x="128" y="0"/>
                      <a:pt x="96" y="10"/>
                      <a:pt x="70" y="42"/>
                    </a:cubicBezTo>
                    <a:cubicBezTo>
                      <a:pt x="38" y="80"/>
                      <a:pt x="28" y="112"/>
                      <a:pt x="33" y="139"/>
                    </a:cubicBezTo>
                    <a:lnTo>
                      <a:pt x="28" y="149"/>
                    </a:lnTo>
                    <a:cubicBezTo>
                      <a:pt x="33" y="191"/>
                      <a:pt x="43" y="255"/>
                      <a:pt x="75" y="287"/>
                    </a:cubicBezTo>
                    <a:cubicBezTo>
                      <a:pt x="102" y="314"/>
                      <a:pt x="166" y="331"/>
                      <a:pt x="124" y="384"/>
                    </a:cubicBezTo>
                    <a:cubicBezTo>
                      <a:pt x="112" y="395"/>
                      <a:pt x="102" y="400"/>
                      <a:pt x="92" y="410"/>
                    </a:cubicBezTo>
                    <a:cubicBezTo>
                      <a:pt x="33" y="448"/>
                      <a:pt x="11" y="517"/>
                      <a:pt x="11" y="576"/>
                    </a:cubicBezTo>
                    <a:cubicBezTo>
                      <a:pt x="11" y="645"/>
                      <a:pt x="1" y="716"/>
                      <a:pt x="6" y="785"/>
                    </a:cubicBezTo>
                    <a:cubicBezTo>
                      <a:pt x="6" y="800"/>
                      <a:pt x="11" y="817"/>
                      <a:pt x="21" y="822"/>
                    </a:cubicBezTo>
                    <a:lnTo>
                      <a:pt x="43" y="822"/>
                    </a:lnTo>
                    <a:cubicBezTo>
                      <a:pt x="85" y="822"/>
                      <a:pt x="124" y="844"/>
                      <a:pt x="166" y="844"/>
                    </a:cubicBezTo>
                    <a:cubicBezTo>
                      <a:pt x="182" y="844"/>
                      <a:pt x="198" y="844"/>
                      <a:pt x="214" y="838"/>
                    </a:cubicBezTo>
                    <a:cubicBezTo>
                      <a:pt x="294" y="822"/>
                      <a:pt x="359" y="827"/>
                      <a:pt x="428" y="763"/>
                    </a:cubicBezTo>
                    <a:cubicBezTo>
                      <a:pt x="438" y="748"/>
                      <a:pt x="455" y="731"/>
                      <a:pt x="460" y="716"/>
                    </a:cubicBezTo>
                    <a:cubicBezTo>
                      <a:pt x="465" y="689"/>
                      <a:pt x="460" y="662"/>
                      <a:pt x="455" y="635"/>
                    </a:cubicBezTo>
                    <a:cubicBezTo>
                      <a:pt x="445" y="571"/>
                      <a:pt x="433" y="502"/>
                      <a:pt x="418" y="437"/>
                    </a:cubicBezTo>
                    <a:cubicBezTo>
                      <a:pt x="418" y="421"/>
                      <a:pt x="412" y="410"/>
                      <a:pt x="401" y="400"/>
                    </a:cubicBezTo>
                    <a:cubicBezTo>
                      <a:pt x="391" y="389"/>
                      <a:pt x="380" y="389"/>
                      <a:pt x="369" y="389"/>
                    </a:cubicBezTo>
                    <a:cubicBezTo>
                      <a:pt x="337" y="378"/>
                      <a:pt x="305" y="363"/>
                      <a:pt x="273" y="351"/>
                    </a:cubicBezTo>
                    <a:cubicBezTo>
                      <a:pt x="294" y="341"/>
                      <a:pt x="310" y="319"/>
                      <a:pt x="342" y="309"/>
                    </a:cubicBezTo>
                    <a:cubicBezTo>
                      <a:pt x="391" y="287"/>
                      <a:pt x="316" y="272"/>
                      <a:pt x="353" y="267"/>
                    </a:cubicBezTo>
                    <a:cubicBezTo>
                      <a:pt x="386" y="255"/>
                      <a:pt x="412" y="250"/>
                      <a:pt x="396" y="218"/>
                    </a:cubicBezTo>
                    <a:cubicBezTo>
                      <a:pt x="386" y="186"/>
                      <a:pt x="374" y="154"/>
                      <a:pt x="369" y="100"/>
                    </a:cubicBezTo>
                    <a:cubicBezTo>
                      <a:pt x="364" y="53"/>
                      <a:pt x="316" y="31"/>
                      <a:pt x="252" y="15"/>
                    </a:cubicBezTo>
                    <a:cubicBezTo>
                      <a:pt x="223" y="8"/>
                      <a:pt x="192" y="0"/>
                      <a:pt x="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663;p55"/>
              <p:cNvSpPr/>
              <p:nvPr/>
            </p:nvSpPr>
            <p:spPr>
              <a:xfrm>
                <a:off x="5691737" y="4308367"/>
                <a:ext cx="62926" cy="11476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48" extrusionOk="0">
                    <a:moveTo>
                      <a:pt x="168" y="1"/>
                    </a:moveTo>
                    <a:cubicBezTo>
                      <a:pt x="132" y="1"/>
                      <a:pt x="97" y="12"/>
                      <a:pt x="70" y="46"/>
                    </a:cubicBezTo>
                    <a:cubicBezTo>
                      <a:pt x="38" y="83"/>
                      <a:pt x="26" y="115"/>
                      <a:pt x="32" y="142"/>
                    </a:cubicBezTo>
                    <a:lnTo>
                      <a:pt x="26" y="147"/>
                    </a:lnTo>
                    <a:cubicBezTo>
                      <a:pt x="32" y="196"/>
                      <a:pt x="43" y="254"/>
                      <a:pt x="75" y="286"/>
                    </a:cubicBezTo>
                    <a:cubicBezTo>
                      <a:pt x="102" y="318"/>
                      <a:pt x="166" y="329"/>
                      <a:pt x="122" y="382"/>
                    </a:cubicBezTo>
                    <a:cubicBezTo>
                      <a:pt x="112" y="393"/>
                      <a:pt x="102" y="404"/>
                      <a:pt x="90" y="409"/>
                    </a:cubicBezTo>
                    <a:cubicBezTo>
                      <a:pt x="32" y="446"/>
                      <a:pt x="11" y="517"/>
                      <a:pt x="11" y="581"/>
                    </a:cubicBezTo>
                    <a:cubicBezTo>
                      <a:pt x="11" y="650"/>
                      <a:pt x="0" y="719"/>
                      <a:pt x="5" y="783"/>
                    </a:cubicBezTo>
                    <a:cubicBezTo>
                      <a:pt x="5" y="799"/>
                      <a:pt x="11" y="815"/>
                      <a:pt x="21" y="821"/>
                    </a:cubicBezTo>
                    <a:cubicBezTo>
                      <a:pt x="25" y="822"/>
                      <a:pt x="28" y="823"/>
                      <a:pt x="30" y="823"/>
                    </a:cubicBezTo>
                    <a:cubicBezTo>
                      <a:pt x="36" y="823"/>
                      <a:pt x="39" y="821"/>
                      <a:pt x="43" y="821"/>
                    </a:cubicBezTo>
                    <a:cubicBezTo>
                      <a:pt x="85" y="821"/>
                      <a:pt x="122" y="848"/>
                      <a:pt x="166" y="848"/>
                    </a:cubicBezTo>
                    <a:cubicBezTo>
                      <a:pt x="181" y="848"/>
                      <a:pt x="198" y="842"/>
                      <a:pt x="213" y="837"/>
                    </a:cubicBezTo>
                    <a:cubicBezTo>
                      <a:pt x="294" y="821"/>
                      <a:pt x="358" y="831"/>
                      <a:pt x="427" y="767"/>
                    </a:cubicBezTo>
                    <a:cubicBezTo>
                      <a:pt x="438" y="751"/>
                      <a:pt x="454" y="735"/>
                      <a:pt x="460" y="714"/>
                    </a:cubicBezTo>
                    <a:cubicBezTo>
                      <a:pt x="465" y="687"/>
                      <a:pt x="460" y="660"/>
                      <a:pt x="454" y="633"/>
                    </a:cubicBezTo>
                    <a:cubicBezTo>
                      <a:pt x="443" y="569"/>
                      <a:pt x="433" y="505"/>
                      <a:pt x="417" y="436"/>
                    </a:cubicBezTo>
                    <a:cubicBezTo>
                      <a:pt x="417" y="425"/>
                      <a:pt x="411" y="409"/>
                      <a:pt x="401" y="399"/>
                    </a:cubicBezTo>
                    <a:cubicBezTo>
                      <a:pt x="390" y="393"/>
                      <a:pt x="379" y="393"/>
                      <a:pt x="368" y="388"/>
                    </a:cubicBezTo>
                    <a:cubicBezTo>
                      <a:pt x="336" y="382"/>
                      <a:pt x="304" y="361"/>
                      <a:pt x="272" y="350"/>
                    </a:cubicBezTo>
                    <a:cubicBezTo>
                      <a:pt x="294" y="345"/>
                      <a:pt x="309" y="324"/>
                      <a:pt x="342" y="307"/>
                    </a:cubicBezTo>
                    <a:cubicBezTo>
                      <a:pt x="390" y="286"/>
                      <a:pt x="315" y="270"/>
                      <a:pt x="353" y="265"/>
                    </a:cubicBezTo>
                    <a:cubicBezTo>
                      <a:pt x="385" y="260"/>
                      <a:pt x="411" y="248"/>
                      <a:pt x="395" y="216"/>
                    </a:cubicBezTo>
                    <a:cubicBezTo>
                      <a:pt x="385" y="189"/>
                      <a:pt x="374" y="152"/>
                      <a:pt x="368" y="105"/>
                    </a:cubicBezTo>
                    <a:cubicBezTo>
                      <a:pt x="363" y="51"/>
                      <a:pt x="315" y="36"/>
                      <a:pt x="250" y="14"/>
                    </a:cubicBezTo>
                    <a:cubicBezTo>
                      <a:pt x="223" y="7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664;p55"/>
              <p:cNvSpPr/>
              <p:nvPr/>
            </p:nvSpPr>
            <p:spPr>
              <a:xfrm>
                <a:off x="5062476" y="3967068"/>
                <a:ext cx="262531" cy="231956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714" extrusionOk="0">
                    <a:moveTo>
                      <a:pt x="588" y="627"/>
                    </a:moveTo>
                    <a:cubicBezTo>
                      <a:pt x="588" y="627"/>
                      <a:pt x="588" y="633"/>
                      <a:pt x="583" y="649"/>
                    </a:cubicBezTo>
                    <a:cubicBezTo>
                      <a:pt x="578" y="639"/>
                      <a:pt x="571" y="633"/>
                      <a:pt x="566" y="627"/>
                    </a:cubicBezTo>
                    <a:close/>
                    <a:moveTo>
                      <a:pt x="716" y="681"/>
                    </a:moveTo>
                    <a:cubicBezTo>
                      <a:pt x="726" y="686"/>
                      <a:pt x="731" y="691"/>
                      <a:pt x="743" y="703"/>
                    </a:cubicBezTo>
                    <a:cubicBezTo>
                      <a:pt x="738" y="703"/>
                      <a:pt x="738" y="708"/>
                      <a:pt x="738" y="708"/>
                    </a:cubicBezTo>
                    <a:cubicBezTo>
                      <a:pt x="706" y="730"/>
                      <a:pt x="667" y="762"/>
                      <a:pt x="630" y="804"/>
                    </a:cubicBezTo>
                    <a:cubicBezTo>
                      <a:pt x="586" y="839"/>
                      <a:pt x="536" y="874"/>
                      <a:pt x="477" y="874"/>
                    </a:cubicBezTo>
                    <a:cubicBezTo>
                      <a:pt x="473" y="874"/>
                      <a:pt x="469" y="874"/>
                      <a:pt x="465" y="873"/>
                    </a:cubicBezTo>
                    <a:cubicBezTo>
                      <a:pt x="465" y="873"/>
                      <a:pt x="561" y="787"/>
                      <a:pt x="593" y="723"/>
                    </a:cubicBezTo>
                    <a:cubicBezTo>
                      <a:pt x="599" y="736"/>
                      <a:pt x="610" y="741"/>
                      <a:pt x="623" y="741"/>
                    </a:cubicBezTo>
                    <a:cubicBezTo>
                      <a:pt x="654" y="741"/>
                      <a:pt x="697" y="711"/>
                      <a:pt x="716" y="681"/>
                    </a:cubicBezTo>
                    <a:close/>
                    <a:moveTo>
                      <a:pt x="864" y="0"/>
                    </a:moveTo>
                    <a:cubicBezTo>
                      <a:pt x="829" y="0"/>
                      <a:pt x="798" y="8"/>
                      <a:pt x="775" y="29"/>
                    </a:cubicBezTo>
                    <a:cubicBezTo>
                      <a:pt x="706" y="82"/>
                      <a:pt x="674" y="136"/>
                      <a:pt x="667" y="184"/>
                    </a:cubicBezTo>
                    <a:lnTo>
                      <a:pt x="662" y="200"/>
                    </a:lnTo>
                    <a:cubicBezTo>
                      <a:pt x="647" y="333"/>
                      <a:pt x="662" y="419"/>
                      <a:pt x="699" y="467"/>
                    </a:cubicBezTo>
                    <a:cubicBezTo>
                      <a:pt x="674" y="488"/>
                      <a:pt x="652" y="510"/>
                      <a:pt x="630" y="531"/>
                    </a:cubicBezTo>
                    <a:cubicBezTo>
                      <a:pt x="624" y="527"/>
                      <a:pt x="619" y="525"/>
                      <a:pt x="614" y="525"/>
                    </a:cubicBezTo>
                    <a:cubicBezTo>
                      <a:pt x="591" y="525"/>
                      <a:pt x="575" y="559"/>
                      <a:pt x="539" y="612"/>
                    </a:cubicBezTo>
                    <a:cubicBezTo>
                      <a:pt x="531" y="609"/>
                      <a:pt x="523" y="607"/>
                      <a:pt x="513" y="607"/>
                    </a:cubicBezTo>
                    <a:cubicBezTo>
                      <a:pt x="490" y="607"/>
                      <a:pt x="462" y="616"/>
                      <a:pt x="433" y="639"/>
                    </a:cubicBezTo>
                    <a:cubicBezTo>
                      <a:pt x="347" y="708"/>
                      <a:pt x="0" y="980"/>
                      <a:pt x="250" y="1179"/>
                    </a:cubicBezTo>
                    <a:cubicBezTo>
                      <a:pt x="315" y="1234"/>
                      <a:pt x="379" y="1249"/>
                      <a:pt x="437" y="1249"/>
                    </a:cubicBezTo>
                    <a:cubicBezTo>
                      <a:pt x="446" y="1249"/>
                      <a:pt x="456" y="1249"/>
                      <a:pt x="465" y="1248"/>
                    </a:cubicBezTo>
                    <a:lnTo>
                      <a:pt x="465" y="1248"/>
                    </a:lnTo>
                    <a:cubicBezTo>
                      <a:pt x="449" y="1307"/>
                      <a:pt x="433" y="1359"/>
                      <a:pt x="433" y="1359"/>
                    </a:cubicBezTo>
                    <a:lnTo>
                      <a:pt x="635" y="1418"/>
                    </a:lnTo>
                    <a:cubicBezTo>
                      <a:pt x="635" y="1418"/>
                      <a:pt x="1044" y="1559"/>
                      <a:pt x="1148" y="1559"/>
                    </a:cubicBezTo>
                    <a:cubicBezTo>
                      <a:pt x="1155" y="1559"/>
                      <a:pt x="1161" y="1558"/>
                      <a:pt x="1165" y="1557"/>
                    </a:cubicBezTo>
                    <a:cubicBezTo>
                      <a:pt x="1219" y="1542"/>
                      <a:pt x="1283" y="1515"/>
                      <a:pt x="1325" y="1493"/>
                    </a:cubicBezTo>
                    <a:cubicBezTo>
                      <a:pt x="1331" y="1515"/>
                      <a:pt x="1336" y="1536"/>
                      <a:pt x="1341" y="1557"/>
                    </a:cubicBezTo>
                    <a:cubicBezTo>
                      <a:pt x="1373" y="1685"/>
                      <a:pt x="1384" y="1697"/>
                      <a:pt x="1496" y="1712"/>
                    </a:cubicBezTo>
                    <a:cubicBezTo>
                      <a:pt x="1504" y="1713"/>
                      <a:pt x="1511" y="1714"/>
                      <a:pt x="1518" y="1714"/>
                    </a:cubicBezTo>
                    <a:cubicBezTo>
                      <a:pt x="1610" y="1714"/>
                      <a:pt x="1619" y="1613"/>
                      <a:pt x="1614" y="1510"/>
                    </a:cubicBezTo>
                    <a:cubicBezTo>
                      <a:pt x="1609" y="1408"/>
                      <a:pt x="1604" y="1344"/>
                      <a:pt x="1572" y="1211"/>
                    </a:cubicBezTo>
                    <a:cubicBezTo>
                      <a:pt x="1656" y="1184"/>
                      <a:pt x="1732" y="1130"/>
                      <a:pt x="1806" y="1093"/>
                    </a:cubicBezTo>
                    <a:cubicBezTo>
                      <a:pt x="1940" y="1023"/>
                      <a:pt x="1913" y="782"/>
                      <a:pt x="1849" y="526"/>
                    </a:cubicBezTo>
                    <a:cubicBezTo>
                      <a:pt x="1808" y="365"/>
                      <a:pt x="1595" y="338"/>
                      <a:pt x="1392" y="338"/>
                    </a:cubicBezTo>
                    <a:cubicBezTo>
                      <a:pt x="1304" y="338"/>
                      <a:pt x="1218" y="343"/>
                      <a:pt x="1148" y="345"/>
                    </a:cubicBezTo>
                    <a:lnTo>
                      <a:pt x="1148" y="318"/>
                    </a:lnTo>
                    <a:cubicBezTo>
                      <a:pt x="1138" y="195"/>
                      <a:pt x="1175" y="98"/>
                      <a:pt x="1074" y="56"/>
                    </a:cubicBezTo>
                    <a:cubicBezTo>
                      <a:pt x="1008" y="28"/>
                      <a:pt x="929" y="0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665;p55"/>
              <p:cNvSpPr/>
              <p:nvPr/>
            </p:nvSpPr>
            <p:spPr>
              <a:xfrm>
                <a:off x="5499169" y="4262085"/>
                <a:ext cx="164420" cy="14520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73" extrusionOk="0">
                    <a:moveTo>
                      <a:pt x="375" y="393"/>
                    </a:moveTo>
                    <a:cubicBezTo>
                      <a:pt x="375" y="393"/>
                      <a:pt x="370" y="398"/>
                      <a:pt x="370" y="410"/>
                    </a:cubicBezTo>
                    <a:cubicBezTo>
                      <a:pt x="365" y="403"/>
                      <a:pt x="359" y="398"/>
                      <a:pt x="359" y="393"/>
                    </a:cubicBezTo>
                    <a:close/>
                    <a:moveTo>
                      <a:pt x="450" y="425"/>
                    </a:moveTo>
                    <a:cubicBezTo>
                      <a:pt x="455" y="430"/>
                      <a:pt x="461" y="435"/>
                      <a:pt x="466" y="442"/>
                    </a:cubicBezTo>
                    <a:lnTo>
                      <a:pt x="466" y="447"/>
                    </a:lnTo>
                    <a:cubicBezTo>
                      <a:pt x="445" y="457"/>
                      <a:pt x="423" y="479"/>
                      <a:pt x="397" y="506"/>
                    </a:cubicBezTo>
                    <a:cubicBezTo>
                      <a:pt x="373" y="529"/>
                      <a:pt x="340" y="549"/>
                      <a:pt x="306" y="549"/>
                    </a:cubicBezTo>
                    <a:cubicBezTo>
                      <a:pt x="302" y="549"/>
                      <a:pt x="298" y="549"/>
                      <a:pt x="294" y="548"/>
                    </a:cubicBezTo>
                    <a:cubicBezTo>
                      <a:pt x="294" y="548"/>
                      <a:pt x="353" y="494"/>
                      <a:pt x="375" y="457"/>
                    </a:cubicBezTo>
                    <a:cubicBezTo>
                      <a:pt x="380" y="465"/>
                      <a:pt x="386" y="468"/>
                      <a:pt x="394" y="468"/>
                    </a:cubicBezTo>
                    <a:cubicBezTo>
                      <a:pt x="413" y="468"/>
                      <a:pt x="439" y="448"/>
                      <a:pt x="450" y="425"/>
                    </a:cubicBezTo>
                    <a:close/>
                    <a:moveTo>
                      <a:pt x="544" y="0"/>
                    </a:moveTo>
                    <a:cubicBezTo>
                      <a:pt x="522" y="0"/>
                      <a:pt x="502" y="5"/>
                      <a:pt x="487" y="18"/>
                    </a:cubicBezTo>
                    <a:cubicBezTo>
                      <a:pt x="445" y="57"/>
                      <a:pt x="429" y="89"/>
                      <a:pt x="423" y="115"/>
                    </a:cubicBezTo>
                    <a:lnTo>
                      <a:pt x="418" y="126"/>
                    </a:lnTo>
                    <a:cubicBezTo>
                      <a:pt x="413" y="211"/>
                      <a:pt x="418" y="265"/>
                      <a:pt x="439" y="297"/>
                    </a:cubicBezTo>
                    <a:cubicBezTo>
                      <a:pt x="423" y="307"/>
                      <a:pt x="413" y="324"/>
                      <a:pt x="402" y="334"/>
                    </a:cubicBezTo>
                    <a:cubicBezTo>
                      <a:pt x="398" y="332"/>
                      <a:pt x="394" y="331"/>
                      <a:pt x="391" y="331"/>
                    </a:cubicBezTo>
                    <a:cubicBezTo>
                      <a:pt x="373" y="331"/>
                      <a:pt x="366" y="352"/>
                      <a:pt x="343" y="388"/>
                    </a:cubicBezTo>
                    <a:cubicBezTo>
                      <a:pt x="338" y="384"/>
                      <a:pt x="331" y="383"/>
                      <a:pt x="324" y="383"/>
                    </a:cubicBezTo>
                    <a:cubicBezTo>
                      <a:pt x="309" y="383"/>
                      <a:pt x="292" y="390"/>
                      <a:pt x="274" y="403"/>
                    </a:cubicBezTo>
                    <a:cubicBezTo>
                      <a:pt x="220" y="447"/>
                      <a:pt x="1" y="617"/>
                      <a:pt x="161" y="741"/>
                    </a:cubicBezTo>
                    <a:cubicBezTo>
                      <a:pt x="202" y="772"/>
                      <a:pt x="239" y="784"/>
                      <a:pt x="274" y="784"/>
                    </a:cubicBezTo>
                    <a:cubicBezTo>
                      <a:pt x="281" y="784"/>
                      <a:pt x="288" y="784"/>
                      <a:pt x="294" y="783"/>
                    </a:cubicBezTo>
                    <a:lnTo>
                      <a:pt x="294" y="783"/>
                    </a:lnTo>
                    <a:cubicBezTo>
                      <a:pt x="284" y="820"/>
                      <a:pt x="274" y="852"/>
                      <a:pt x="274" y="852"/>
                    </a:cubicBezTo>
                    <a:lnTo>
                      <a:pt x="402" y="891"/>
                    </a:lnTo>
                    <a:cubicBezTo>
                      <a:pt x="402" y="891"/>
                      <a:pt x="649" y="977"/>
                      <a:pt x="720" y="977"/>
                    </a:cubicBezTo>
                    <a:cubicBezTo>
                      <a:pt x="725" y="977"/>
                      <a:pt x="730" y="977"/>
                      <a:pt x="733" y="975"/>
                    </a:cubicBezTo>
                    <a:cubicBezTo>
                      <a:pt x="765" y="970"/>
                      <a:pt x="808" y="948"/>
                      <a:pt x="829" y="938"/>
                    </a:cubicBezTo>
                    <a:cubicBezTo>
                      <a:pt x="835" y="948"/>
                      <a:pt x="840" y="965"/>
                      <a:pt x="846" y="980"/>
                    </a:cubicBezTo>
                    <a:cubicBezTo>
                      <a:pt x="861" y="1056"/>
                      <a:pt x="872" y="1066"/>
                      <a:pt x="942" y="1072"/>
                    </a:cubicBezTo>
                    <a:cubicBezTo>
                      <a:pt x="948" y="1072"/>
                      <a:pt x="953" y="1073"/>
                      <a:pt x="958" y="1073"/>
                    </a:cubicBezTo>
                    <a:cubicBezTo>
                      <a:pt x="1012" y="1073"/>
                      <a:pt x="1016" y="1013"/>
                      <a:pt x="1012" y="948"/>
                    </a:cubicBezTo>
                    <a:cubicBezTo>
                      <a:pt x="1012" y="884"/>
                      <a:pt x="1006" y="842"/>
                      <a:pt x="985" y="756"/>
                    </a:cubicBezTo>
                    <a:cubicBezTo>
                      <a:pt x="1038" y="741"/>
                      <a:pt x="1086" y="708"/>
                      <a:pt x="1135" y="687"/>
                    </a:cubicBezTo>
                    <a:cubicBezTo>
                      <a:pt x="1214" y="644"/>
                      <a:pt x="1199" y="494"/>
                      <a:pt x="1160" y="329"/>
                    </a:cubicBezTo>
                    <a:cubicBezTo>
                      <a:pt x="1134" y="229"/>
                      <a:pt x="993" y="215"/>
                      <a:pt x="863" y="215"/>
                    </a:cubicBezTo>
                    <a:cubicBezTo>
                      <a:pt x="812" y="215"/>
                      <a:pt x="763" y="217"/>
                      <a:pt x="723" y="217"/>
                    </a:cubicBezTo>
                    <a:lnTo>
                      <a:pt x="723" y="201"/>
                    </a:lnTo>
                    <a:cubicBezTo>
                      <a:pt x="718" y="126"/>
                      <a:pt x="738" y="62"/>
                      <a:pt x="674" y="35"/>
                    </a:cubicBezTo>
                    <a:cubicBezTo>
                      <a:pt x="633" y="18"/>
                      <a:pt x="585" y="0"/>
                      <a:pt x="5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" name="Google Shape;2666;p55"/>
            <p:cNvSpPr/>
            <p:nvPr/>
          </p:nvSpPr>
          <p:spPr>
            <a:xfrm>
              <a:off x="0" y="2794425"/>
              <a:ext cx="6057401" cy="2133058"/>
            </a:xfrm>
            <a:custGeom>
              <a:avLst/>
              <a:gdLst/>
              <a:ahLst/>
              <a:cxnLst/>
              <a:rect l="l" t="t" r="r" b="b"/>
              <a:pathLst>
                <a:path w="43508" h="17233" extrusionOk="0">
                  <a:moveTo>
                    <a:pt x="0" y="0"/>
                  </a:moveTo>
                  <a:lnTo>
                    <a:pt x="0" y="17233"/>
                  </a:lnTo>
                  <a:lnTo>
                    <a:pt x="43508" y="17233"/>
                  </a:lnTo>
                  <a:lnTo>
                    <a:pt x="43508" y="13603"/>
                  </a:lnTo>
                  <a:lnTo>
                    <a:pt x="40451" y="12342"/>
                  </a:lnTo>
                  <a:cubicBezTo>
                    <a:pt x="40451" y="12342"/>
                    <a:pt x="40407" y="12345"/>
                    <a:pt x="40333" y="12345"/>
                  </a:cubicBezTo>
                  <a:cubicBezTo>
                    <a:pt x="40106" y="12345"/>
                    <a:pt x="39599" y="12312"/>
                    <a:pt x="39232" y="12038"/>
                  </a:cubicBezTo>
                  <a:cubicBezTo>
                    <a:pt x="38740" y="11668"/>
                    <a:pt x="36971" y="10894"/>
                    <a:pt x="36538" y="10563"/>
                  </a:cubicBezTo>
                  <a:cubicBezTo>
                    <a:pt x="36482" y="10519"/>
                    <a:pt x="36386" y="10501"/>
                    <a:pt x="36261" y="10501"/>
                  </a:cubicBezTo>
                  <a:cubicBezTo>
                    <a:pt x="35439" y="10501"/>
                    <a:pt x="33337" y="11306"/>
                    <a:pt x="32573" y="11306"/>
                  </a:cubicBezTo>
                  <a:cubicBezTo>
                    <a:pt x="32558" y="11306"/>
                    <a:pt x="32544" y="11306"/>
                    <a:pt x="32530" y="11305"/>
                  </a:cubicBezTo>
                  <a:cubicBezTo>
                    <a:pt x="32435" y="11301"/>
                    <a:pt x="32323" y="11299"/>
                    <a:pt x="32199" y="11299"/>
                  </a:cubicBezTo>
                  <a:cubicBezTo>
                    <a:pt x="31225" y="11299"/>
                    <a:pt x="29466" y="11419"/>
                    <a:pt x="28746" y="11518"/>
                  </a:cubicBezTo>
                  <a:cubicBezTo>
                    <a:pt x="28679" y="11527"/>
                    <a:pt x="28606" y="11531"/>
                    <a:pt x="28528" y="11531"/>
                  </a:cubicBezTo>
                  <a:cubicBezTo>
                    <a:pt x="27652" y="11531"/>
                    <a:pt x="26088" y="10997"/>
                    <a:pt x="25362" y="10311"/>
                  </a:cubicBezTo>
                  <a:cubicBezTo>
                    <a:pt x="24565" y="9568"/>
                    <a:pt x="21935" y="7088"/>
                    <a:pt x="21434" y="7003"/>
                  </a:cubicBezTo>
                  <a:cubicBezTo>
                    <a:pt x="20931" y="6922"/>
                    <a:pt x="13935" y="6233"/>
                    <a:pt x="13705" y="6190"/>
                  </a:cubicBezTo>
                  <a:cubicBezTo>
                    <a:pt x="13476" y="6147"/>
                    <a:pt x="11861" y="3876"/>
                    <a:pt x="11219" y="3352"/>
                  </a:cubicBezTo>
                  <a:cubicBezTo>
                    <a:pt x="10583" y="2822"/>
                    <a:pt x="1711" y="24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667;p55"/>
            <p:cNvSpPr/>
            <p:nvPr/>
          </p:nvSpPr>
          <p:spPr>
            <a:xfrm>
              <a:off x="4195840" y="4042613"/>
              <a:ext cx="189068" cy="213304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668;p55"/>
            <p:cNvSpPr/>
            <p:nvPr/>
          </p:nvSpPr>
          <p:spPr>
            <a:xfrm>
              <a:off x="1971752" y="3405988"/>
              <a:ext cx="188730" cy="213304"/>
            </a:xfrm>
            <a:custGeom>
              <a:avLst/>
              <a:gdLst/>
              <a:ahLst/>
              <a:cxnLst/>
              <a:rect l="l" t="t" r="r" b="b"/>
              <a:pathLst>
                <a:path w="2793" h="3599" extrusionOk="0">
                  <a:moveTo>
                    <a:pt x="2299" y="0"/>
                  </a:moveTo>
                  <a:lnTo>
                    <a:pt x="1" y="3598"/>
                  </a:lnTo>
                  <a:lnTo>
                    <a:pt x="321" y="3598"/>
                  </a:lnTo>
                  <a:lnTo>
                    <a:pt x="2792" y="481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9" name="Google Shape;2669;p55"/>
            <p:cNvGrpSpPr/>
            <p:nvPr/>
          </p:nvGrpSpPr>
          <p:grpSpPr>
            <a:xfrm rot="500933">
              <a:off x="161862" y="2432739"/>
              <a:ext cx="610381" cy="536086"/>
              <a:chOff x="465651" y="-1506279"/>
              <a:chExt cx="610382" cy="536087"/>
            </a:xfrm>
          </p:grpSpPr>
          <p:sp>
            <p:nvSpPr>
              <p:cNvPr id="211" name="Google Shape;2670;p55"/>
              <p:cNvSpPr/>
              <p:nvPr/>
            </p:nvSpPr>
            <p:spPr>
              <a:xfrm>
                <a:off x="577215" y="-1506279"/>
                <a:ext cx="74532" cy="81196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370" extrusionOk="0">
                    <a:moveTo>
                      <a:pt x="552" y="1"/>
                    </a:moveTo>
                    <a:cubicBezTo>
                      <a:pt x="520" y="1"/>
                      <a:pt x="494" y="1"/>
                      <a:pt x="462" y="7"/>
                    </a:cubicBezTo>
                    <a:cubicBezTo>
                      <a:pt x="264" y="45"/>
                      <a:pt x="116" y="223"/>
                      <a:pt x="59" y="416"/>
                    </a:cubicBezTo>
                    <a:cubicBezTo>
                      <a:pt x="1" y="608"/>
                      <a:pt x="7" y="813"/>
                      <a:pt x="21" y="1018"/>
                    </a:cubicBezTo>
                    <a:cubicBezTo>
                      <a:pt x="33" y="1133"/>
                      <a:pt x="39" y="1254"/>
                      <a:pt x="53" y="1370"/>
                    </a:cubicBezTo>
                    <a:cubicBezTo>
                      <a:pt x="405" y="1030"/>
                      <a:pt x="757" y="684"/>
                      <a:pt x="1102" y="333"/>
                    </a:cubicBezTo>
                    <a:cubicBezTo>
                      <a:pt x="949" y="154"/>
                      <a:pt x="763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671;p55"/>
              <p:cNvSpPr/>
              <p:nvPr/>
            </p:nvSpPr>
            <p:spPr>
              <a:xfrm>
                <a:off x="851091" y="-970963"/>
                <a:ext cx="127644" cy="77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" extrusionOk="0">
                    <a:moveTo>
                      <a:pt x="1" y="0"/>
                    </a:moveTo>
                    <a:cubicBezTo>
                      <a:pt x="627" y="7"/>
                      <a:pt x="1254" y="7"/>
                      <a:pt x="1883" y="13"/>
                    </a:cubicBezTo>
                    <a:cubicBezTo>
                      <a:pt x="1883" y="7"/>
                      <a:pt x="1889" y="7"/>
                      <a:pt x="1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672;p55"/>
              <p:cNvSpPr/>
              <p:nvPr/>
            </p:nvSpPr>
            <p:spPr>
              <a:xfrm>
                <a:off x="465651" y="-1486602"/>
                <a:ext cx="610382" cy="515687"/>
              </a:xfrm>
              <a:custGeom>
                <a:avLst/>
                <a:gdLst/>
                <a:ahLst/>
                <a:cxnLst/>
                <a:rect l="l" t="t" r="r" b="b"/>
                <a:pathLst>
                  <a:path w="9033" h="8701" extrusionOk="0">
                    <a:moveTo>
                      <a:pt x="2753" y="1"/>
                    </a:moveTo>
                    <a:cubicBezTo>
                      <a:pt x="2408" y="352"/>
                      <a:pt x="2056" y="698"/>
                      <a:pt x="1704" y="1038"/>
                    </a:cubicBezTo>
                    <a:cubicBezTo>
                      <a:pt x="1870" y="2901"/>
                      <a:pt x="2311" y="4731"/>
                      <a:pt x="3002" y="6467"/>
                    </a:cubicBezTo>
                    <a:cubicBezTo>
                      <a:pt x="2568" y="5723"/>
                      <a:pt x="1927" y="5167"/>
                      <a:pt x="1153" y="4777"/>
                    </a:cubicBezTo>
                    <a:cubicBezTo>
                      <a:pt x="981" y="4692"/>
                      <a:pt x="775" y="4615"/>
                      <a:pt x="583" y="4615"/>
                    </a:cubicBezTo>
                    <a:cubicBezTo>
                      <a:pt x="443" y="4615"/>
                      <a:pt x="314" y="4654"/>
                      <a:pt x="212" y="4757"/>
                    </a:cubicBezTo>
                    <a:cubicBezTo>
                      <a:pt x="0" y="4961"/>
                      <a:pt x="39" y="5307"/>
                      <a:pt x="116" y="5596"/>
                    </a:cubicBezTo>
                    <a:cubicBezTo>
                      <a:pt x="417" y="6697"/>
                      <a:pt x="974" y="7906"/>
                      <a:pt x="1812" y="8687"/>
                    </a:cubicBezTo>
                    <a:cubicBezTo>
                      <a:pt x="3105" y="8694"/>
                      <a:pt x="4405" y="8694"/>
                      <a:pt x="5705" y="8700"/>
                    </a:cubicBezTo>
                    <a:lnTo>
                      <a:pt x="7593" y="8700"/>
                    </a:lnTo>
                    <a:cubicBezTo>
                      <a:pt x="8027" y="8278"/>
                      <a:pt x="8444" y="7785"/>
                      <a:pt x="8763" y="7266"/>
                    </a:cubicBezTo>
                    <a:cubicBezTo>
                      <a:pt x="8905" y="7043"/>
                      <a:pt x="9032" y="6754"/>
                      <a:pt x="8898" y="6523"/>
                    </a:cubicBezTo>
                    <a:cubicBezTo>
                      <a:pt x="8809" y="6376"/>
                      <a:pt x="8630" y="6305"/>
                      <a:pt x="8464" y="6305"/>
                    </a:cubicBezTo>
                    <a:lnTo>
                      <a:pt x="8450" y="6305"/>
                    </a:lnTo>
                    <a:cubicBezTo>
                      <a:pt x="8284" y="6305"/>
                      <a:pt x="8118" y="6376"/>
                      <a:pt x="7957" y="6447"/>
                    </a:cubicBezTo>
                    <a:cubicBezTo>
                      <a:pt x="7312" y="6754"/>
                      <a:pt x="6735" y="7227"/>
                      <a:pt x="6313" y="7811"/>
                    </a:cubicBezTo>
                    <a:cubicBezTo>
                      <a:pt x="6645" y="6881"/>
                      <a:pt x="6805" y="5814"/>
                      <a:pt x="6735" y="4827"/>
                    </a:cubicBezTo>
                    <a:cubicBezTo>
                      <a:pt x="6722" y="4629"/>
                      <a:pt x="6703" y="4417"/>
                      <a:pt x="6613" y="4231"/>
                    </a:cubicBezTo>
                    <a:cubicBezTo>
                      <a:pt x="6530" y="4047"/>
                      <a:pt x="6376" y="3880"/>
                      <a:pt x="6178" y="3829"/>
                    </a:cubicBezTo>
                    <a:cubicBezTo>
                      <a:pt x="6133" y="3823"/>
                      <a:pt x="6095" y="3817"/>
                      <a:pt x="6050" y="3817"/>
                    </a:cubicBezTo>
                    <a:cubicBezTo>
                      <a:pt x="5897" y="3817"/>
                      <a:pt x="5743" y="3880"/>
                      <a:pt x="5622" y="3976"/>
                    </a:cubicBezTo>
                    <a:cubicBezTo>
                      <a:pt x="5460" y="4092"/>
                      <a:pt x="5345" y="4258"/>
                      <a:pt x="5250" y="4431"/>
                    </a:cubicBezTo>
                    <a:cubicBezTo>
                      <a:pt x="4795" y="5185"/>
                      <a:pt x="4577" y="6069"/>
                      <a:pt x="4615" y="6946"/>
                    </a:cubicBezTo>
                    <a:cubicBezTo>
                      <a:pt x="4514" y="5768"/>
                      <a:pt x="4411" y="4571"/>
                      <a:pt x="4168" y="3419"/>
                    </a:cubicBezTo>
                    <a:cubicBezTo>
                      <a:pt x="3918" y="2267"/>
                      <a:pt x="3522" y="1134"/>
                      <a:pt x="2863" y="154"/>
                    </a:cubicBezTo>
                    <a:cubicBezTo>
                      <a:pt x="2830" y="103"/>
                      <a:pt x="2792" y="53"/>
                      <a:pt x="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" name="Google Shape;2673;p55"/>
            <p:cNvSpPr/>
            <p:nvPr/>
          </p:nvSpPr>
          <p:spPr>
            <a:xfrm rot="1326129">
              <a:off x="800164" y="2828189"/>
              <a:ext cx="189070" cy="213305"/>
            </a:xfrm>
            <a:custGeom>
              <a:avLst/>
              <a:gdLst/>
              <a:ahLst/>
              <a:cxnLst/>
              <a:rect l="l" t="t" r="r" b="b"/>
              <a:pathLst>
                <a:path w="2798" h="3599" extrusionOk="0">
                  <a:moveTo>
                    <a:pt x="494" y="0"/>
                  </a:moveTo>
                  <a:lnTo>
                    <a:pt x="0" y="481"/>
                  </a:lnTo>
                  <a:lnTo>
                    <a:pt x="2472" y="3598"/>
                  </a:lnTo>
                  <a:lnTo>
                    <a:pt x="2798" y="359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1" name="Rounded Rectangle 220"/>
          <p:cNvSpPr/>
          <p:nvPr/>
        </p:nvSpPr>
        <p:spPr>
          <a:xfrm>
            <a:off x="5126699" y="2016715"/>
            <a:ext cx="3166791" cy="4469435"/>
          </a:xfrm>
          <a:prstGeom prst="round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kern="0">
                <a:solidFill>
                  <a:schemeClr val="tx1"/>
                </a:solidFill>
                <a:latin typeface="Century Gothic"/>
              </a:rPr>
              <a:t>Identify what is being foreshadowed in the text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8765409" y="2009811"/>
            <a:ext cx="3166791" cy="4469435"/>
          </a:xfrm>
          <a:prstGeom prst="roundRect">
            <a:avLst/>
          </a:prstGeom>
          <a:solidFill>
            <a:srgbClr val="5BB0F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kern="0">
                <a:solidFill>
                  <a:srgbClr val="212529"/>
                </a:solidFill>
                <a:latin typeface="Century Gothic"/>
              </a:rPr>
              <a:t>Examine the effect of the extended metaphor and explain what is being foreshadowed through it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1311405" y="2014610"/>
            <a:ext cx="3366083" cy="4504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kern="0">
                <a:solidFill>
                  <a:srgbClr val="212529"/>
                </a:solidFill>
                <a:latin typeface="Century Gothic"/>
              </a:rPr>
              <a:t>Define</a:t>
            </a:r>
            <a:endParaRPr lang="en-US"/>
          </a:p>
          <a:p>
            <a:pPr algn="ctr" defTabSz="1219170"/>
            <a:r>
              <a:rPr lang="en-GB" sz="2800" kern="0">
                <a:solidFill>
                  <a:srgbClr val="212529"/>
                </a:solidFill>
                <a:latin typeface="Century Gothic"/>
              </a:rPr>
              <a:t> foreshadowing</a:t>
            </a:r>
            <a:endParaRPr lang="en-GB"/>
          </a:p>
        </p:txBody>
      </p:sp>
      <p:sp>
        <p:nvSpPr>
          <p:cNvPr id="225" name="Right Arrow 224"/>
          <p:cNvSpPr/>
          <p:nvPr/>
        </p:nvSpPr>
        <p:spPr>
          <a:xfrm>
            <a:off x="7976258" y="3481242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226" name="Right Arrow 225"/>
          <p:cNvSpPr/>
          <p:nvPr/>
        </p:nvSpPr>
        <p:spPr>
          <a:xfrm>
            <a:off x="4457515" y="3474081"/>
            <a:ext cx="1049359" cy="1175755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E8D4C5"/>
              </a:solidFill>
              <a:latin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3313" y="699454"/>
            <a:ext cx="9186337" cy="1015607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b="1" u="sng" kern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DQ: What is foreshadowed in the opening?</a:t>
            </a:r>
          </a:p>
        </p:txBody>
      </p:sp>
    </p:spTree>
    <p:extLst>
      <p:ext uri="{BB962C8B-B14F-4D97-AF65-F5344CB8AC3E}">
        <p14:creationId xmlns:p14="http://schemas.microsoft.com/office/powerpoint/2010/main" val="288083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0" y="177811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u="sng" kern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New vocabulary: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142789" y="1255088"/>
            <a:ext cx="6684026" cy="1465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Write your own definition of the word ‘</a:t>
            </a:r>
            <a:r>
              <a:rPr lang="en-GB" sz="32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foreshadowing</a:t>
            </a:r>
            <a:r>
              <a:rPr lang="en-GB" sz="32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’.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53069"/>
              </p:ext>
            </p:extLst>
          </p:nvPr>
        </p:nvGraphicFramePr>
        <p:xfrm>
          <a:off x="233504" y="2083406"/>
          <a:ext cx="475837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126">
                  <a:extLst>
                    <a:ext uri="{9D8B030D-6E8A-4147-A177-3AD203B41FA5}">
                      <a16:colId xmlns:a16="http://schemas.microsoft.com/office/drawing/2014/main" val="512852619"/>
                    </a:ext>
                  </a:extLst>
                </a:gridCol>
                <a:gridCol w="1586126">
                  <a:extLst>
                    <a:ext uri="{9D8B030D-6E8A-4147-A177-3AD203B41FA5}">
                      <a16:colId xmlns:a16="http://schemas.microsoft.com/office/drawing/2014/main" val="273725480"/>
                    </a:ext>
                  </a:extLst>
                </a:gridCol>
                <a:gridCol w="1586126">
                  <a:extLst>
                    <a:ext uri="{9D8B030D-6E8A-4147-A177-3AD203B41FA5}">
                      <a16:colId xmlns:a16="http://schemas.microsoft.com/office/drawing/2014/main" val="753063547"/>
                    </a:ext>
                  </a:extLst>
                </a:gridCol>
              </a:tblGrid>
              <a:tr h="17539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chemeClr val="tx1"/>
                          </a:solidFill>
                        </a:rPr>
                        <a:t>is a literary device where a writer gives an advance hint or warning about what will happen later in the story. 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word:</a:t>
                      </a:r>
                    </a:p>
                    <a:p>
                      <a:pPr algn="ctr"/>
                      <a:endParaRPr lang="en-GB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aseline="0">
                          <a:solidFill>
                            <a:schemeClr val="tx1"/>
                          </a:solidFill>
                          <a:latin typeface="Century Gothic"/>
                        </a:rPr>
                        <a:t>Foreshadowing</a:t>
                      </a:r>
                    </a:p>
                    <a:p>
                      <a:pPr algn="ctr"/>
                      <a:r>
                        <a:rPr lang="en-GB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(noun)</a:t>
                      </a:r>
                    </a:p>
                    <a:p>
                      <a:pPr algn="ctr"/>
                      <a:endParaRPr lang="en-GB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 a sentence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/>
                        </a:rPr>
                        <a:t>The thunder and lightning foreshadowed the danger to come.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34715"/>
                  </a:ext>
                </a:extLst>
              </a:tr>
              <a:tr h="1753948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Synonyms</a:t>
                      </a:r>
                    </a:p>
                    <a:p>
                      <a:pPr algn="ctr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Predict</a:t>
                      </a:r>
                    </a:p>
                    <a:p>
                      <a:pPr algn="ctr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Imply</a:t>
                      </a:r>
                    </a:p>
                    <a:p>
                      <a:pPr algn="ctr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Anticipate </a:t>
                      </a:r>
                    </a:p>
                    <a:p>
                      <a:pPr algn="ctr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Foretell</a:t>
                      </a:r>
                    </a:p>
                    <a:p>
                      <a:pPr algn="ctr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foresee</a:t>
                      </a:r>
                    </a:p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dirty="0">
                          <a:solidFill>
                            <a:schemeClr val="tx1"/>
                          </a:solidFill>
                          <a:latin typeface="Century Gothic"/>
                        </a:rPr>
                        <a:t>Etymology.</a:t>
                      </a:r>
                    </a:p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"Fore-" means "before" or "in advance," So "foreshadowing" literally means to cast a shadow before.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24344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1673525" y="1664898"/>
            <a:ext cx="638354" cy="16679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33504" y="1085445"/>
            <a:ext cx="3303326" cy="525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000" kern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Say it out loud together!</a:t>
            </a:r>
          </a:p>
        </p:txBody>
      </p:sp>
      <p:pic>
        <p:nvPicPr>
          <p:cNvPr id="3" name="Picture 2" descr="foreshadow | Wrong Hands">
            <a:extLst>
              <a:ext uri="{FF2B5EF4-FFF2-40B4-BE49-F238E27FC236}">
                <a16:creationId xmlns:a16="http://schemas.microsoft.com/office/drawing/2014/main" id="{1DC5AAE3-6498-E50D-FBAA-41F8A1BA8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575" y="4527087"/>
            <a:ext cx="1633997" cy="1288856"/>
          </a:xfrm>
          <a:prstGeom prst="rect">
            <a:avLst/>
          </a:prstGeom>
        </p:spPr>
      </p:pic>
      <p:pic>
        <p:nvPicPr>
          <p:cNvPr id="5" name="Picture 4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4250998F-0914-EB3B-30BD-72919F896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286" y="4765797"/>
            <a:ext cx="3984381" cy="15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0" y="161050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r>
              <a:rPr lang="en-GB" sz="3700" b="1" u="sng" kern="0">
                <a:solidFill>
                  <a:srgbClr val="212529"/>
                </a:solidFill>
                <a:latin typeface="Century Gothic"/>
                <a:sym typeface="Arial"/>
              </a:rPr>
              <a:t>Checking for understanding</a:t>
            </a: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41131" y="1081540"/>
            <a:ext cx="4900213" cy="1465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kern="0" dirty="0">
                <a:solidFill>
                  <a:srgbClr val="212529"/>
                </a:solidFill>
                <a:latin typeface="Century Gothic"/>
                <a:sym typeface="Arial"/>
              </a:rPr>
              <a:t>Together, can we work out what might be </a:t>
            </a:r>
            <a:r>
              <a:rPr lang="en-GB" sz="2400" b="1" kern="0" dirty="0">
                <a:solidFill>
                  <a:srgbClr val="212529"/>
                </a:solidFill>
                <a:latin typeface="Century Gothic"/>
                <a:sym typeface="Arial"/>
              </a:rPr>
              <a:t>foreshadowed </a:t>
            </a:r>
            <a:r>
              <a:rPr lang="en-GB" sz="2400" kern="0" dirty="0">
                <a:solidFill>
                  <a:srgbClr val="212529"/>
                </a:solidFill>
                <a:latin typeface="Century Gothic"/>
                <a:sym typeface="Arial"/>
              </a:rPr>
              <a:t>in these snippets?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54726" y="2705777"/>
            <a:ext cx="4899288" cy="964167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Work with a partner to figure out some possibilities!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78759"/>
              </p:ext>
            </p:extLst>
          </p:nvPr>
        </p:nvGraphicFramePr>
        <p:xfrm>
          <a:off x="5855002" y="1682874"/>
          <a:ext cx="5399152" cy="372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576">
                  <a:extLst>
                    <a:ext uri="{9D8B030D-6E8A-4147-A177-3AD203B41FA5}">
                      <a16:colId xmlns:a16="http://schemas.microsoft.com/office/drawing/2014/main" val="4137005936"/>
                    </a:ext>
                  </a:extLst>
                </a:gridCol>
                <a:gridCol w="2699576">
                  <a:extLst>
                    <a:ext uri="{9D8B030D-6E8A-4147-A177-3AD203B41FA5}">
                      <a16:colId xmlns:a16="http://schemas.microsoft.com/office/drawing/2014/main" val="195257722"/>
                    </a:ext>
                  </a:extLst>
                </a:gridCol>
              </a:tblGrid>
              <a:tr h="1862519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5821"/>
                  </a:ext>
                </a:extLst>
              </a:tr>
              <a:tr h="1862519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82914"/>
                  </a:ext>
                </a:extLst>
              </a:tr>
            </a:tbl>
          </a:graphicData>
        </a:graphic>
      </p:graphicFrame>
      <p:sp>
        <p:nvSpPr>
          <p:cNvPr id="102" name="Rectangle 101"/>
          <p:cNvSpPr/>
          <p:nvPr/>
        </p:nvSpPr>
        <p:spPr>
          <a:xfrm>
            <a:off x="350533" y="3788201"/>
            <a:ext cx="4899288" cy="964167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Write your ideas around each one.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50533" y="4826975"/>
            <a:ext cx="4899288" cy="1793316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4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Remember, each idea should be be an event that could happen later, which is being hinted at now.</a:t>
            </a:r>
          </a:p>
        </p:txBody>
      </p:sp>
      <p:pic>
        <p:nvPicPr>
          <p:cNvPr id="1026" name="Picture 2" descr="A guide for safe driving in fog | When to use fog lights">
            <a:extLst>
              <a:ext uri="{FF2B5EF4-FFF2-40B4-BE49-F238E27FC236}">
                <a16:creationId xmlns:a16="http://schemas.microsoft.com/office/drawing/2014/main" id="{8E274F5E-5743-6A67-EF9B-C1D7CB9E6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4214"/>
            <a:ext cx="1301456" cy="8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90+ Lying On Sun Lounger Stock Illustrations, Royalty-Free Vector Graphics  &amp; Clip Art - iStock">
            <a:extLst>
              <a:ext uri="{FF2B5EF4-FFF2-40B4-BE49-F238E27FC236}">
                <a16:creationId xmlns:a16="http://schemas.microsoft.com/office/drawing/2014/main" id="{7D3B5E19-BB74-9B81-1529-B205D2AB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04" y="1883520"/>
            <a:ext cx="1017449" cy="10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unning Bus Stock Illustrations – 671 Running Bus Stock Illustrations,  Vectors &amp; Clipart - Dreamstime">
            <a:extLst>
              <a:ext uri="{FF2B5EF4-FFF2-40B4-BE49-F238E27FC236}">
                <a16:creationId xmlns:a16="http://schemas.microsoft.com/office/drawing/2014/main" id="{DF3E2142-3BA8-E61E-1A13-B6214C34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642084"/>
            <a:ext cx="902676" cy="90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2BC5B9EF-BB8D-8543-C5CE-BDE53FA05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991" y="5539252"/>
            <a:ext cx="3058258" cy="1171576"/>
          </a:xfrm>
          <a:prstGeom prst="rect">
            <a:avLst/>
          </a:prstGeom>
        </p:spPr>
      </p:pic>
      <p:pic>
        <p:nvPicPr>
          <p:cNvPr id="5" name="Picture 4" descr="A person holding her head&#10;&#10;AI-generated content may be incorrect.">
            <a:extLst>
              <a:ext uri="{FF2B5EF4-FFF2-40B4-BE49-F238E27FC236}">
                <a16:creationId xmlns:a16="http://schemas.microsoft.com/office/drawing/2014/main" id="{5A6A683F-FFB6-6C92-FBE5-ED93AF748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120" y="3593954"/>
            <a:ext cx="1126602" cy="1692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ECE05-8A82-5F83-CB54-1D6B3A1F43A7}"/>
              </a:ext>
            </a:extLst>
          </p:cNvPr>
          <p:cNvSpPr txBox="1"/>
          <p:nvPr/>
        </p:nvSpPr>
        <p:spPr>
          <a:xfrm>
            <a:off x="9755723" y="3669944"/>
            <a:ext cx="149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Mum winced and rubbed her temples. She did that a lot these days.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1D9E7-7B5D-E2AD-3B54-816560C54A0A}"/>
              </a:ext>
            </a:extLst>
          </p:cNvPr>
          <p:cNvSpPr txBox="1"/>
          <p:nvPr/>
        </p:nvSpPr>
        <p:spPr>
          <a:xfrm>
            <a:off x="9617960" y="1965904"/>
            <a:ext cx="1792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sun beat down. I watched as Claud’s eyes closed and he started to snore.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3656D-EDEA-7F92-C193-94633B950093}"/>
              </a:ext>
            </a:extLst>
          </p:cNvPr>
          <p:cNvSpPr txBox="1"/>
          <p:nvPr/>
        </p:nvSpPr>
        <p:spPr>
          <a:xfrm>
            <a:off x="6044670" y="2632969"/>
            <a:ext cx="2355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Dad rubbed the windscreen and slowed right down. “I can’t see a thing! he complained.”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91451-1577-7A00-DF2F-92103DE989EE}"/>
              </a:ext>
            </a:extLst>
          </p:cNvPr>
          <p:cNvSpPr txBox="1"/>
          <p:nvPr/>
        </p:nvSpPr>
        <p:spPr>
          <a:xfrm>
            <a:off x="5957782" y="4537171"/>
            <a:ext cx="2596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“</a:t>
            </a:r>
            <a:r>
              <a:rPr lang="en-GB" sz="1600" i="1" dirty="0"/>
              <a:t>STOP!</a:t>
            </a:r>
            <a:r>
              <a:rPr lang="en-GB" sz="1600" dirty="0"/>
              <a:t>” But the school bus was already pulling away.  Again. </a:t>
            </a:r>
          </a:p>
        </p:txBody>
      </p:sp>
    </p:spTree>
    <p:extLst>
      <p:ext uri="{BB962C8B-B14F-4D97-AF65-F5344CB8AC3E}">
        <p14:creationId xmlns:p14="http://schemas.microsoft.com/office/powerpoint/2010/main" val="134768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ear 7 Experience - Torquay Academy">
            <a:extLst>
              <a:ext uri="{FF2B5EF4-FFF2-40B4-BE49-F238E27FC236}">
                <a16:creationId xmlns:a16="http://schemas.microsoft.com/office/drawing/2014/main" id="{5D40564C-793B-8218-9614-341363496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3" r="28982" b="1"/>
          <a:stretch/>
        </p:blipFill>
        <p:spPr bwMode="auto">
          <a:xfrm>
            <a:off x="8414646" y="1305118"/>
            <a:ext cx="3372238" cy="38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BFF931-9F49-0121-C816-8C083269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sz="3700"/>
              <a:t>Think back to your first day at secondary school: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D2BEF-AD1D-4455-92E6-0EB42BE6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96" y="1088020"/>
            <a:ext cx="6316550" cy="5071160"/>
          </a:xfrm>
        </p:spPr>
        <p:txBody>
          <a:bodyPr anchor="ctr">
            <a:normAutofit/>
          </a:bodyPr>
          <a:lstStyle/>
          <a:p>
            <a:r>
              <a:rPr lang="en-GB" sz="3200">
                <a:latin typeface="Century Gothic"/>
                <a:ea typeface="Open Sans"/>
                <a:cs typeface="Open Sans"/>
              </a:rPr>
              <a:t>How did you feel starting a new school?</a:t>
            </a:r>
          </a:p>
          <a:p>
            <a:r>
              <a:rPr lang="en-GB" sz="3200">
                <a:latin typeface="Century Gothic"/>
                <a:ea typeface="Open Sans"/>
                <a:cs typeface="Open Sans"/>
              </a:rPr>
              <a:t>Was there anything you were excited about?</a:t>
            </a:r>
          </a:p>
          <a:p>
            <a:r>
              <a:rPr lang="en-GB" sz="3200">
                <a:latin typeface="Century Gothic"/>
                <a:ea typeface="Open Sans"/>
                <a:cs typeface="Open Sans"/>
              </a:rPr>
              <a:t>Was there anything you were worried about?</a:t>
            </a:r>
          </a:p>
          <a:p>
            <a:r>
              <a:rPr lang="en-GB" sz="3200">
                <a:latin typeface="Century Gothic"/>
                <a:ea typeface="Open Sans"/>
                <a:cs typeface="Open Sans"/>
              </a:rPr>
              <a:t>How did it feel going from the oldest to the youngest year group?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0FA89-87E3-1C8A-ABCB-EFB6939E2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Turn &amp; Talk</a:t>
            </a:r>
          </a:p>
        </p:txBody>
      </p:sp>
      <p:pic>
        <p:nvPicPr>
          <p:cNvPr id="5" name="Picture 4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4090A925-B28C-E021-0D06-39EF9238D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640" y="4906474"/>
            <a:ext cx="3691304" cy="144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6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016">
          <a:extLst>
            <a:ext uri="{FF2B5EF4-FFF2-40B4-BE49-F238E27FC236}">
              <a16:creationId xmlns:a16="http://schemas.microsoft.com/office/drawing/2014/main" id="{D19FC768-5AE7-84AB-71A7-09BB29639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8C7A91A2-188E-CDC1-B483-62426149E11B}"/>
              </a:ext>
            </a:extLst>
          </p:cNvPr>
          <p:cNvSpPr/>
          <p:nvPr/>
        </p:nvSpPr>
        <p:spPr>
          <a:xfrm>
            <a:off x="0" y="177811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u="sng" kern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Let’s read: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F97D260-531C-5626-160F-B4A0A71764AF}"/>
              </a:ext>
            </a:extLst>
          </p:cNvPr>
          <p:cNvSpPr/>
          <p:nvPr/>
        </p:nvSpPr>
        <p:spPr>
          <a:xfrm>
            <a:off x="803702" y="1168565"/>
            <a:ext cx="5309324" cy="1465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600" kern="0" dirty="0">
                <a:solidFill>
                  <a:srgbClr val="212529"/>
                </a:solidFill>
                <a:latin typeface="Century Gothic"/>
                <a:sym typeface="Arial"/>
              </a:rPr>
              <a:t>Holland Road Secondary p 4-16</a:t>
            </a:r>
            <a:endParaRPr lang="en-GB" sz="3600" kern="0" dirty="0">
              <a:solidFill>
                <a:srgbClr val="212529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66A826C-779B-6046-BDA0-024956DF2108}"/>
              </a:ext>
            </a:extLst>
          </p:cNvPr>
          <p:cNvSpPr/>
          <p:nvPr/>
        </p:nvSpPr>
        <p:spPr>
          <a:xfrm>
            <a:off x="793098" y="2832934"/>
            <a:ext cx="5278700" cy="3847255"/>
          </a:xfrm>
          <a:prstGeom prst="rect">
            <a:avLst/>
          </a:prstGeom>
          <a:solidFill>
            <a:srgbClr val="DDEE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1219170">
              <a:buClr>
                <a:srgbClr val="000000"/>
              </a:buClr>
            </a:pPr>
            <a:r>
              <a:rPr lang="en-GB" sz="20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As we read, consider:</a:t>
            </a:r>
          </a:p>
          <a:p>
            <a:endParaRPr lang="en-GB" sz="2000" dirty="0"/>
          </a:p>
          <a:p>
            <a:r>
              <a:rPr lang="en-GB" sz="2000" dirty="0">
                <a:solidFill>
                  <a:schemeClr val="tx1"/>
                </a:solidFill>
                <a:latin typeface="Century Gothic"/>
              </a:rPr>
              <a:t>What are your initial thoughts about this section of the text?</a:t>
            </a:r>
          </a:p>
          <a:p>
            <a:r>
              <a:rPr lang="en-GB" sz="2000" dirty="0">
                <a:solidFill>
                  <a:schemeClr val="tx1"/>
                </a:solidFill>
                <a:latin typeface="Century Gothic"/>
              </a:rPr>
              <a:t>What do we learn about Erik in this section?</a:t>
            </a:r>
          </a:p>
          <a:p>
            <a:r>
              <a:rPr lang="en-GB" sz="2000" dirty="0">
                <a:solidFill>
                  <a:schemeClr val="tx1"/>
                </a:solidFill>
                <a:latin typeface="Century Gothic"/>
              </a:rPr>
              <a:t>Why do you think the novel is told as a flashback but in the present tense tense? On p16, who do you think is Erik is addressing?</a:t>
            </a:r>
          </a:p>
          <a:p>
            <a:r>
              <a:rPr lang="en-GB" sz="2000" dirty="0">
                <a:solidFill>
                  <a:schemeClr val="tx1"/>
                </a:solidFill>
                <a:latin typeface="Century Gothic"/>
              </a:rPr>
              <a:t>In your opinion, why do people bully others?</a:t>
            </a:r>
          </a:p>
        </p:txBody>
      </p:sp>
      <p:pic>
        <p:nvPicPr>
          <p:cNvPr id="1026" name="Picture 2" descr="country lines tia fisher - Google Search">
            <a:extLst>
              <a:ext uri="{FF2B5EF4-FFF2-40B4-BE49-F238E27FC236}">
                <a16:creationId xmlns:a16="http://schemas.microsoft.com/office/drawing/2014/main" id="{6777F88C-0193-2357-3F5E-D8220605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861">
            <a:off x="6920529" y="923906"/>
            <a:ext cx="2511810" cy="38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620AF554-15B0-95C9-5649-31781F839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117" y="4988536"/>
            <a:ext cx="4254012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6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016">
          <a:extLst>
            <a:ext uri="{FF2B5EF4-FFF2-40B4-BE49-F238E27FC236}">
              <a16:creationId xmlns:a16="http://schemas.microsoft.com/office/drawing/2014/main" id="{3311FD77-DC7D-5011-05F5-579AFEBF2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F02FDC95-B2C1-1938-BA53-49E9A089BDD8}"/>
              </a:ext>
            </a:extLst>
          </p:cNvPr>
          <p:cNvSpPr/>
          <p:nvPr/>
        </p:nvSpPr>
        <p:spPr>
          <a:xfrm>
            <a:off x="0" y="177811"/>
            <a:ext cx="12192000" cy="746492"/>
          </a:xfrm>
          <a:prstGeom prst="rect">
            <a:avLst/>
          </a:prstGeom>
          <a:solidFill>
            <a:srgbClr val="89C3F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u="sng" kern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New vocabulary: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9654464-D662-2E1B-855A-EF4650B17F47}"/>
              </a:ext>
            </a:extLst>
          </p:cNvPr>
          <p:cNvSpPr/>
          <p:nvPr/>
        </p:nvSpPr>
        <p:spPr>
          <a:xfrm>
            <a:off x="5142789" y="1255088"/>
            <a:ext cx="6684026" cy="1465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Write your own definition of </a:t>
            </a:r>
            <a:r>
              <a:rPr lang="en-GB" sz="3200" kern="0" dirty="0" err="1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an‘</a:t>
            </a:r>
            <a:r>
              <a:rPr lang="en-GB" sz="3200" b="1" kern="0" dirty="0" err="1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extended</a:t>
            </a:r>
            <a:r>
              <a:rPr lang="en-GB" sz="3200" b="1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 metaphor</a:t>
            </a:r>
            <a:r>
              <a:rPr lang="en-GB" sz="3200" kern="0" dirty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’.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CE32B2-5706-B9D3-DF1B-EC36293BB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58833"/>
              </p:ext>
            </p:extLst>
          </p:nvPr>
        </p:nvGraphicFramePr>
        <p:xfrm>
          <a:off x="233504" y="1611250"/>
          <a:ext cx="475837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126">
                  <a:extLst>
                    <a:ext uri="{9D8B030D-6E8A-4147-A177-3AD203B41FA5}">
                      <a16:colId xmlns:a16="http://schemas.microsoft.com/office/drawing/2014/main" val="512852619"/>
                    </a:ext>
                  </a:extLst>
                </a:gridCol>
                <a:gridCol w="1586126">
                  <a:extLst>
                    <a:ext uri="{9D8B030D-6E8A-4147-A177-3AD203B41FA5}">
                      <a16:colId xmlns:a16="http://schemas.microsoft.com/office/drawing/2014/main" val="273725480"/>
                    </a:ext>
                  </a:extLst>
                </a:gridCol>
                <a:gridCol w="1586126">
                  <a:extLst>
                    <a:ext uri="{9D8B030D-6E8A-4147-A177-3AD203B41FA5}">
                      <a16:colId xmlns:a16="http://schemas.microsoft.com/office/drawing/2014/main" val="753063547"/>
                    </a:ext>
                  </a:extLst>
                </a:gridCol>
              </a:tblGrid>
              <a:tr h="212765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</a:rPr>
                        <a:t>A metaphor that is developed over several lines, paragraphs, or even throughout an entire book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word:</a:t>
                      </a:r>
                    </a:p>
                    <a:p>
                      <a:pPr algn="ctr"/>
                      <a:endParaRPr lang="en-GB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Extended metaphor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(noun)</a:t>
                      </a:r>
                    </a:p>
                    <a:p>
                      <a:pPr algn="ctr"/>
                      <a:endParaRPr lang="en-GB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 a sentence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author uses an extended metaphor of dominoes to make us think about how one decision impacts another.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34715"/>
                  </a:ext>
                </a:extLst>
              </a:tr>
              <a:tr h="246912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Synonyms</a:t>
                      </a:r>
                    </a:p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 allegory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 extended analogy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sustained metaphor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conceit</a:t>
                      </a:r>
                    </a:p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Why use an extended metaphor?</a:t>
                      </a:r>
                    </a:p>
                    <a:p>
                      <a:pPr algn="ctr"/>
                      <a:endParaRPr lang="en-GB" sz="1100" b="1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24344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72F6888-B492-037B-1D90-5270093A6B11}"/>
              </a:ext>
            </a:extLst>
          </p:cNvPr>
          <p:cNvCxnSpPr/>
          <p:nvPr/>
        </p:nvCxnSpPr>
        <p:spPr>
          <a:xfrm flipH="1" flipV="1">
            <a:off x="1673525" y="1664898"/>
            <a:ext cx="638354" cy="16679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73806BF6-27D7-4842-8C54-4CC6295E2254}"/>
              </a:ext>
            </a:extLst>
          </p:cNvPr>
          <p:cNvSpPr/>
          <p:nvPr/>
        </p:nvSpPr>
        <p:spPr>
          <a:xfrm>
            <a:off x="233504" y="1085445"/>
            <a:ext cx="3303326" cy="525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2000" kern="0">
                <a:solidFill>
                  <a:srgbClr val="212529"/>
                </a:solidFill>
                <a:latin typeface="Century Gothic" panose="020B0502020202020204" pitchFamily="34" charset="0"/>
                <a:sym typeface="Arial"/>
              </a:rPr>
              <a:t>Say it out loud together!</a:t>
            </a:r>
          </a:p>
        </p:txBody>
      </p:sp>
      <p:pic>
        <p:nvPicPr>
          <p:cNvPr id="3" name="Picture 2" descr="A blue rectangle with black text&#10;&#10;AI-generated content may be incorrect.">
            <a:extLst>
              <a:ext uri="{FF2B5EF4-FFF2-40B4-BE49-F238E27FC236}">
                <a16:creationId xmlns:a16="http://schemas.microsoft.com/office/drawing/2014/main" id="{16DC8910-B8DF-288C-FCCB-A3F10825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120" y="5072151"/>
            <a:ext cx="3128597" cy="1277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93D40D-D767-712D-9089-55582C3EA571}"/>
              </a:ext>
            </a:extLst>
          </p:cNvPr>
          <p:cNvSpPr txBox="1"/>
          <p:nvPr/>
        </p:nvSpPr>
        <p:spPr>
          <a:xfrm>
            <a:off x="3470813" y="4741197"/>
            <a:ext cx="1521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It adds depth and complexity to the writing. Makes imagery more vivid and engaging, increases emotional impact, makes it more thought-provoking. </a:t>
            </a:r>
            <a:endParaRPr lang="en-GB" sz="1200" dirty="0">
              <a:latin typeface="Century Gothic" panose="020B0502020202020204" pitchFamily="34" charset="0"/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3420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9046F9E6A1948AAED0DE7929063DA" ma:contentTypeVersion="19" ma:contentTypeDescription="Create a new document." ma:contentTypeScope="" ma:versionID="8a87020a4283d69254d0d6203cbf30cc">
  <xsd:schema xmlns:xsd="http://www.w3.org/2001/XMLSchema" xmlns:xs="http://www.w3.org/2001/XMLSchema" xmlns:p="http://schemas.microsoft.com/office/2006/metadata/properties" xmlns:ns2="87975479-20cf-4e88-ade4-edcc58deadef" xmlns:ns3="17a90365-d75f-4447-904c-f597f71a8a7d" targetNamespace="http://schemas.microsoft.com/office/2006/metadata/properties" ma:root="true" ma:fieldsID="508650e8b06829b1e0542ee76cd496e9" ns2:_="" ns3:_="">
    <xsd:import namespace="87975479-20cf-4e88-ade4-edcc58deadef"/>
    <xsd:import namespace="17a90365-d75f-4447-904c-f597f71a8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75479-20cf-4e88-ade4-edcc58dea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90365-d75f-4447-904c-f597f71a8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1da03e-1713-44f3-b7de-7be9b280ea18}" ma:internalName="TaxCatchAll" ma:showField="CatchAllData" ma:web="17a90365-d75f-4447-904c-f597f71a8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a90365-d75f-4447-904c-f597f71a8a7d" xsi:nil="true"/>
    <lcf76f155ced4ddcb4097134ff3c332f xmlns="87975479-20cf-4e88-ade4-edcc58deade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47622A-53EE-47A7-8357-78680BDAB19F}">
  <ds:schemaRefs>
    <ds:schemaRef ds:uri="17a90365-d75f-4447-904c-f597f71a8a7d"/>
    <ds:schemaRef ds:uri="87975479-20cf-4e88-ade4-edcc58dead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31F537-DE73-4655-BBF3-C75778125E42}">
  <ds:schemaRefs>
    <ds:schemaRef ds:uri="17a90365-d75f-4447-904c-f597f71a8a7d"/>
    <ds:schemaRef ds:uri="87975479-20cf-4e88-ade4-edcc58deade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785B48-BF85-4A62-A67C-51BD7F843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1185</Words>
  <Application>Microsoft Office PowerPoint</Application>
  <PresentationFormat>Widescreen</PresentationFormat>
  <Paragraphs>166</Paragraphs>
  <Slides>14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Bebas Neue</vt:lpstr>
      <vt:lpstr>Century Gothic</vt:lpstr>
      <vt:lpstr>Inter</vt:lpstr>
      <vt:lpstr>Open Sans</vt:lpstr>
      <vt:lpstr>Roboto</vt:lpstr>
      <vt:lpstr>Office Theme</vt:lpstr>
      <vt:lpstr>Foreshadowing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back to your first day at secondary school:</vt:lpstr>
      <vt:lpstr>PowerPoint Presentation</vt:lpstr>
      <vt:lpstr>PowerPoint Presentation</vt:lpstr>
      <vt:lpstr>What is the first thing to go wrong for Erik?</vt:lpstr>
      <vt:lpstr>Foreshadowing</vt:lpstr>
      <vt:lpstr>Model response</vt:lpstr>
      <vt:lpstr>Exit Ticket</vt:lpstr>
      <vt:lpstr>ABC – Habits of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 What does the phrase ‘crossing the line’ mean to you?  What ideas can you take from the front cover? Consider colours, images and the text</dc:title>
  <dc:creator>Nicola Taylor</dc:creator>
  <cp:lastModifiedBy>Tia Fisher</cp:lastModifiedBy>
  <cp:revision>42</cp:revision>
  <dcterms:created xsi:type="dcterms:W3CDTF">2024-04-09T09:17:21Z</dcterms:created>
  <dcterms:modified xsi:type="dcterms:W3CDTF">2025-07-20T20:19:47Z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0x0101009BB9046F9E6A1948AAED0DE7929063DA</vt:lpwstr>
  </property>
  <property fmtid="{D5CDD505-2E9C-101B-9397-08002B2CF9AE}" pid="3" name="MediaServiceImageTags">
    <vt:lpwstr/>
  </property>
</Properties>
</file>