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91" r:id="rId3"/>
    <p:sldId id="292" r:id="rId4"/>
    <p:sldId id="293" r:id="rId5"/>
    <p:sldId id="294" r:id="rId6"/>
  </p:sldIdLst>
  <p:sldSz cx="18288000" cy="10287000"/>
  <p:notesSz cx="6858000" cy="9144000"/>
  <p:embeddedFontLst>
    <p:embeddedFont>
      <p:font typeface="Calibri" panose="020F0502020204030204" pitchFamily="34" charset="0"/>
      <p:regular r:id="rId7"/>
      <p:bold r:id="rId8"/>
      <p:italic r:id="rId9"/>
      <p:boldItalic r:id="rId10"/>
    </p:embeddedFont>
    <p:embeddedFont>
      <p:font typeface="Montserrat Classic" panose="020B0604020202020204" charset="0"/>
      <p:regular r:id="rId11"/>
    </p:embeddedFont>
    <p:embeddedFont>
      <p:font typeface="Montserrat Classic Bold" panose="020B0604020202020204" charset="0"/>
      <p:regular r:id="rId12"/>
    </p:embeddedFont>
    <p:embeddedFont>
      <p:font typeface="Norwester"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258"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hyperlink" Target="https://www.jct.ie/perch/resources/english/hot-seating-a-character-strategy-sheet-1.pdf"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dramaresource.com/developing-freeze-frame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education.nsw.gov.au/teaching-and-learning/learning-from-home/teaching-at-home/expectations/contemporary-learning-and-teaching-from-home/learning-from-home--teaching-strategies/conscience-alley#:~:text=A%20conscience%20alley%20is%20a,as%20in%20a%20classic%20debat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399999">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3362" r="-3362" b="-3456"/>
            </a:stretch>
          </a:blipFill>
        </p:spPr>
      </p:sp>
      <p:sp>
        <p:nvSpPr>
          <p:cNvPr id="3" name="TextBox 3"/>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4" name="TextBox 4"/>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5" name="TextBox 5"/>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6" name="Freeform 6"/>
          <p:cNvSpPr/>
          <p:nvPr/>
        </p:nvSpPr>
        <p:spPr>
          <a:xfrm>
            <a:off x="6435341" y="859326"/>
            <a:ext cx="5584049" cy="8181281"/>
          </a:xfrm>
          <a:custGeom>
            <a:avLst/>
            <a:gdLst/>
            <a:ahLst/>
            <a:cxnLst/>
            <a:rect l="l" t="t" r="r" b="b"/>
            <a:pathLst>
              <a:path w="5584049" h="8181281">
                <a:moveTo>
                  <a:pt x="0" y="0"/>
                </a:moveTo>
                <a:lnTo>
                  <a:pt x="5584050" y="0"/>
                </a:lnTo>
                <a:lnTo>
                  <a:pt x="5584050" y="8181282"/>
                </a:lnTo>
                <a:lnTo>
                  <a:pt x="0" y="8181282"/>
                </a:lnTo>
                <a:lnTo>
                  <a:pt x="0" y="0"/>
                </a:lnTo>
                <a:close/>
              </a:path>
            </a:pathLst>
          </a:custGeom>
          <a:blipFill>
            <a:blip r:embed="rId3"/>
            <a:stretch>
              <a:fillRect/>
            </a:stretch>
          </a:blipFill>
        </p:spPr>
      </p:sp>
      <p:sp>
        <p:nvSpPr>
          <p:cNvPr id="7" name="Freeform 7"/>
          <p:cNvSpPr/>
          <p:nvPr/>
        </p:nvSpPr>
        <p:spPr>
          <a:xfrm>
            <a:off x="16606941" y="8686293"/>
            <a:ext cx="1304718" cy="1311274"/>
          </a:xfrm>
          <a:custGeom>
            <a:avLst/>
            <a:gdLst/>
            <a:ahLst/>
            <a:cxnLst/>
            <a:rect l="l" t="t" r="r" b="b"/>
            <a:pathLst>
              <a:path w="1304718" h="1311274">
                <a:moveTo>
                  <a:pt x="0" y="0"/>
                </a:moveTo>
                <a:lnTo>
                  <a:pt x="1304718" y="0"/>
                </a:lnTo>
                <a:lnTo>
                  <a:pt x="1304718" y="1311275"/>
                </a:lnTo>
                <a:lnTo>
                  <a:pt x="0" y="1311275"/>
                </a:lnTo>
                <a:lnTo>
                  <a:pt x="0" y="0"/>
                </a:lnTo>
                <a:close/>
              </a:path>
            </a:pathLst>
          </a:custGeom>
          <a:blipFill>
            <a:blip r:embed="rId4"/>
            <a:stretch>
              <a:fillRect/>
            </a:stretch>
          </a:blipFill>
        </p:spPr>
      </p:sp>
      <p:sp>
        <p:nvSpPr>
          <p:cNvPr id="8" name="TextBox 8"/>
          <p:cNvSpPr txBox="1"/>
          <p:nvPr/>
        </p:nvSpPr>
        <p:spPr>
          <a:xfrm>
            <a:off x="4071413" y="446685"/>
            <a:ext cx="10311905" cy="920532"/>
          </a:xfrm>
          <a:prstGeom prst="rect">
            <a:avLst/>
          </a:prstGeom>
        </p:spPr>
        <p:txBody>
          <a:bodyPr lIns="0" tIns="0" rIns="0" bIns="0" rtlCol="0" anchor="t">
            <a:spAutoFit/>
          </a:bodyPr>
          <a:lstStyle/>
          <a:p>
            <a:pPr algn="ctr">
              <a:lnSpc>
                <a:spcPts val="7063"/>
              </a:lnSpc>
            </a:pPr>
            <a:r>
              <a:rPr lang="en-US" sz="6726" spc="134" dirty="0">
                <a:solidFill>
                  <a:srgbClr val="FFFFFF"/>
                </a:solidFill>
                <a:latin typeface="Norwester"/>
              </a:rPr>
              <a:t>TEACHING RESOURCES - KS3</a:t>
            </a:r>
          </a:p>
        </p:txBody>
      </p:sp>
      <p:sp>
        <p:nvSpPr>
          <p:cNvPr id="9" name="TextBox 9"/>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10" name="TextBox 10"/>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11" name="TextBox 11"/>
          <p:cNvSpPr txBox="1"/>
          <p:nvPr/>
        </p:nvSpPr>
        <p:spPr>
          <a:xfrm>
            <a:off x="5619782" y="9385369"/>
            <a:ext cx="6809864" cy="689292"/>
          </a:xfrm>
          <a:prstGeom prst="rect">
            <a:avLst/>
          </a:prstGeom>
        </p:spPr>
        <p:txBody>
          <a:bodyPr lIns="0" tIns="0" rIns="0" bIns="0" rtlCol="0" anchor="t">
            <a:spAutoFit/>
          </a:bodyPr>
          <a:lstStyle/>
          <a:p>
            <a:pPr algn="ctr">
              <a:lnSpc>
                <a:spcPts val="5457"/>
              </a:lnSpc>
            </a:pPr>
            <a:r>
              <a:rPr lang="en-US" sz="4365" spc="87">
                <a:solidFill>
                  <a:srgbClr val="FFFFFF"/>
                </a:solidFill>
                <a:latin typeface="Norwester"/>
              </a:rPr>
              <a:t>TIA FISHER</a:t>
            </a:r>
          </a:p>
        </p:txBody>
      </p:sp>
      <p:sp>
        <p:nvSpPr>
          <p:cNvPr id="12" name="TextBox 12"/>
          <p:cNvSpPr txBox="1"/>
          <p:nvPr/>
        </p:nvSpPr>
        <p:spPr>
          <a:xfrm>
            <a:off x="2057400" y="8549303"/>
            <a:ext cx="13390525" cy="743793"/>
          </a:xfrm>
          <a:prstGeom prst="rect">
            <a:avLst/>
          </a:prstGeom>
        </p:spPr>
        <p:txBody>
          <a:bodyPr wrap="square" lIns="0" tIns="0" rIns="0" bIns="0" rtlCol="0" anchor="t">
            <a:spAutoFit/>
          </a:bodyPr>
          <a:lstStyle/>
          <a:p>
            <a:pPr algn="ctr">
              <a:lnSpc>
                <a:spcPts val="5790"/>
              </a:lnSpc>
            </a:pPr>
            <a:r>
              <a:rPr lang="en-US" sz="5514" spc="110" dirty="0">
                <a:solidFill>
                  <a:srgbClr val="FFFFFF"/>
                </a:solidFill>
                <a:latin typeface="Norwester"/>
              </a:rPr>
              <a:t>CROSSING THE LINE: After Reading, Drama</a:t>
            </a:r>
          </a:p>
        </p:txBody>
      </p:sp>
      <p:sp>
        <p:nvSpPr>
          <p:cNvPr id="13" name="TextBox 13"/>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
        <p:nvSpPr>
          <p:cNvPr id="14" name="TextBox 14"/>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15" name="TextBox 15"/>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16" name="TextBox 16"/>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7" name="TextBox 17"/>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8" name="TextBox 18"/>
          <p:cNvSpPr txBox="1"/>
          <p:nvPr/>
        </p:nvSpPr>
        <p:spPr>
          <a:xfrm>
            <a:off x="4707811" y="8495304"/>
            <a:ext cx="3455061" cy="190989"/>
          </a:xfrm>
          <a:prstGeom prst="rect">
            <a:avLst/>
          </a:prstGeom>
        </p:spPr>
        <p:txBody>
          <a:bodyPr lIns="0" tIns="0" rIns="0" bIns="0" rtlCol="0" anchor="t">
            <a:spAutoFit/>
          </a:bodyPr>
          <a:lstStyle/>
          <a:p>
            <a:pPr algn="l">
              <a:lnSpc>
                <a:spcPts val="1504"/>
              </a:lnSpc>
            </a:pPr>
            <a:endParaRPr/>
          </a:p>
        </p:txBody>
      </p:sp>
      <p:sp>
        <p:nvSpPr>
          <p:cNvPr id="19" name="TextBox 19"/>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20" name="TextBox 20"/>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3" name="TextBox 13"/>
          <p:cNvSpPr txBox="1"/>
          <p:nvPr/>
        </p:nvSpPr>
        <p:spPr>
          <a:xfrm>
            <a:off x="395064" y="1149049"/>
            <a:ext cx="17259300" cy="10325262"/>
          </a:xfrm>
          <a:prstGeom prst="rect">
            <a:avLst/>
          </a:prstGeom>
        </p:spPr>
        <p:txBody>
          <a:bodyPr lIns="0" tIns="0" rIns="0" bIns="0" rtlCol="0" anchor="t">
            <a:spAutoFit/>
          </a:bodyPr>
          <a:lstStyle/>
          <a:p>
            <a:pPr>
              <a:lnSpc>
                <a:spcPts val="3588"/>
              </a:lnSpc>
            </a:pPr>
            <a:r>
              <a:rPr lang="en-US" sz="2526" dirty="0">
                <a:solidFill>
                  <a:srgbClr val="FFFFFF"/>
                </a:solidFill>
                <a:latin typeface="Montserrat Classic"/>
              </a:rPr>
              <a:t>Hot-seating is a good technique to encourage empathy and create a deeper engagement with the characters. The groupings below are suggestions only. See this link </a:t>
            </a:r>
            <a:r>
              <a:rPr lang="en-US" sz="2526" u="sng" dirty="0">
                <a:solidFill>
                  <a:schemeClr val="accent3">
                    <a:lumMod val="40000"/>
                    <a:lumOff val="60000"/>
                  </a:schemeClr>
                </a:solidFill>
                <a:latin typeface="Montserrat Classic"/>
                <a:hlinkClick r:id="rId2" tooltip="https://www.jct.ie/perch/resources/english/hot-seating-a-character-strategy-sheet-1.pdf">
                  <a:extLst>
                    <a:ext uri="{A12FA001-AC4F-418D-AE19-62706E023703}">
                      <ahyp:hlinkClr xmlns:ahyp="http://schemas.microsoft.com/office/drawing/2018/hyperlinkcolor" val="tx"/>
                    </a:ext>
                  </a:extLst>
                </a:hlinkClick>
              </a:rPr>
              <a:t>for setting up hot-seating</a:t>
            </a:r>
            <a:r>
              <a:rPr lang="en-US" sz="2526" dirty="0">
                <a:solidFill>
                  <a:srgbClr val="FFFFFF"/>
                </a:solidFill>
                <a:latin typeface="Montserrat Classic"/>
              </a:rPr>
              <a:t>. Students can work in small groups of three or more and can be hot-seated in pairs.</a:t>
            </a:r>
          </a:p>
          <a:p>
            <a:pPr>
              <a:lnSpc>
                <a:spcPts val="3588"/>
              </a:lnSpc>
            </a:pPr>
            <a:endParaRPr lang="en-US" sz="2526" dirty="0">
              <a:solidFill>
                <a:srgbClr val="FFFFFF"/>
              </a:solidFill>
              <a:latin typeface="Montserrat Classic"/>
            </a:endParaRPr>
          </a:p>
          <a:p>
            <a:pPr>
              <a:lnSpc>
                <a:spcPts val="4298"/>
              </a:lnSpc>
            </a:pPr>
            <a:r>
              <a:rPr lang="en-US" sz="3026" dirty="0">
                <a:solidFill>
                  <a:srgbClr val="FFFFFF"/>
                </a:solidFill>
                <a:latin typeface="Montserrat Classic Bold"/>
              </a:rPr>
              <a:t>In the hotseat:                          Questions from:</a:t>
            </a:r>
          </a:p>
          <a:p>
            <a:pPr>
              <a:lnSpc>
                <a:spcPts val="2594"/>
              </a:lnSpc>
            </a:pPr>
            <a:endParaRPr lang="en-US" sz="3026" dirty="0">
              <a:solidFill>
                <a:srgbClr val="FFFFFF"/>
              </a:solidFill>
              <a:latin typeface="Montserrat Classic Bold"/>
            </a:endParaRPr>
          </a:p>
          <a:p>
            <a:pPr>
              <a:lnSpc>
                <a:spcPts val="3588"/>
              </a:lnSpc>
            </a:pPr>
            <a:r>
              <a:rPr lang="en-US" sz="2526" dirty="0">
                <a:solidFill>
                  <a:srgbClr val="FFFFFF"/>
                </a:solidFill>
                <a:latin typeface="Montserrat Classic"/>
              </a:rPr>
              <a:t>      K1                                                 Mums on the estate, Erik’s mum, Maria (Mikey’s mum)</a:t>
            </a:r>
          </a:p>
          <a:p>
            <a:pPr>
              <a:lnSpc>
                <a:spcPts val="3588"/>
              </a:lnSpc>
            </a:pPr>
            <a:endParaRPr lang="en-US" sz="2526" dirty="0">
              <a:solidFill>
                <a:srgbClr val="FFFFFF"/>
              </a:solidFill>
              <a:latin typeface="Montserrat Classic"/>
            </a:endParaRPr>
          </a:p>
          <a:p>
            <a:pPr>
              <a:lnSpc>
                <a:spcPts val="3588"/>
              </a:lnSpc>
            </a:pPr>
            <a:r>
              <a:rPr lang="en-US" sz="2526" dirty="0">
                <a:solidFill>
                  <a:srgbClr val="FFFFFF"/>
                </a:solidFill>
                <a:latin typeface="Montserrat Classic"/>
              </a:rPr>
              <a:t>     Ravi                                              Teachers at school, Erik</a:t>
            </a:r>
          </a:p>
          <a:p>
            <a:pPr>
              <a:lnSpc>
                <a:spcPts val="3588"/>
              </a:lnSpc>
            </a:pPr>
            <a:endParaRPr lang="en-US" sz="2526" dirty="0">
              <a:solidFill>
                <a:srgbClr val="FFFFFF"/>
              </a:solidFill>
              <a:latin typeface="Montserrat Classic"/>
            </a:endParaRPr>
          </a:p>
          <a:p>
            <a:pPr>
              <a:lnSpc>
                <a:spcPts val="3588"/>
              </a:lnSpc>
            </a:pPr>
            <a:r>
              <a:rPr lang="en-US" sz="2526" dirty="0">
                <a:solidFill>
                  <a:srgbClr val="FFFFFF"/>
                </a:solidFill>
                <a:latin typeface="Montserrat Classic"/>
              </a:rPr>
              <a:t>     Erik                                              The police, his mum, Ravi, K1</a:t>
            </a:r>
          </a:p>
          <a:p>
            <a:pPr>
              <a:lnSpc>
                <a:spcPts val="3588"/>
              </a:lnSpc>
            </a:pPr>
            <a:endParaRPr lang="en-US" sz="2526" dirty="0">
              <a:solidFill>
                <a:srgbClr val="FFFFFF"/>
              </a:solidFill>
              <a:latin typeface="Montserrat Classic"/>
            </a:endParaRPr>
          </a:p>
          <a:p>
            <a:pPr>
              <a:lnSpc>
                <a:spcPts val="3588"/>
              </a:lnSpc>
            </a:pPr>
            <a:r>
              <a:rPr lang="en-US" sz="2526" dirty="0">
                <a:solidFill>
                  <a:srgbClr val="FFFFFF"/>
                </a:solidFill>
                <a:latin typeface="Montserrat Classic"/>
              </a:rPr>
              <a:t>     Erik’s mum                                Social workers</a:t>
            </a:r>
          </a:p>
          <a:p>
            <a:pPr>
              <a:lnSpc>
                <a:spcPts val="3588"/>
              </a:lnSpc>
            </a:pPr>
            <a:r>
              <a:rPr lang="en-US" sz="2526" dirty="0">
                <a:solidFill>
                  <a:srgbClr val="FFFFFF"/>
                </a:solidFill>
                <a:latin typeface="Montserrat Classic"/>
              </a:rPr>
              <a:t> </a:t>
            </a:r>
          </a:p>
          <a:p>
            <a:pPr>
              <a:lnSpc>
                <a:spcPts val="3588"/>
              </a:lnSpc>
            </a:pPr>
            <a:r>
              <a:rPr lang="en-US" sz="2526" dirty="0">
                <a:solidFill>
                  <a:srgbClr val="FFFFFF"/>
                </a:solidFill>
                <a:latin typeface="Montserrat Classic"/>
              </a:rPr>
              <a:t>    Mikey’s Mum                              Mikey, Erik, Fritz, </a:t>
            </a:r>
          </a:p>
          <a:p>
            <a:pPr>
              <a:lnSpc>
                <a:spcPts val="3588"/>
              </a:lnSpc>
            </a:pPr>
            <a:endParaRPr lang="en-US" sz="2526" dirty="0">
              <a:solidFill>
                <a:srgbClr val="FFFFFF"/>
              </a:solidFill>
              <a:latin typeface="Montserrat Classic"/>
            </a:endParaRPr>
          </a:p>
          <a:p>
            <a:pPr>
              <a:lnSpc>
                <a:spcPts val="3588"/>
              </a:lnSpc>
            </a:pPr>
            <a:endParaRPr lang="en-US" sz="2526" dirty="0">
              <a:solidFill>
                <a:srgbClr val="FFFFFF"/>
              </a:solidFill>
              <a:latin typeface="Montserrat Classic"/>
            </a:endParaRPr>
          </a:p>
          <a:p>
            <a:pPr>
              <a:lnSpc>
                <a:spcPts val="3588"/>
              </a:lnSpc>
            </a:pPr>
            <a:r>
              <a:rPr lang="en-US" sz="2526" dirty="0">
                <a:solidFill>
                  <a:srgbClr val="FFFFFF"/>
                </a:solidFill>
                <a:latin typeface="Montserrat Classic"/>
              </a:rPr>
              <a:t>Extension follow-up writing activity:</a:t>
            </a:r>
          </a:p>
          <a:p>
            <a:pPr>
              <a:lnSpc>
                <a:spcPts val="3588"/>
              </a:lnSpc>
            </a:pPr>
            <a:r>
              <a:rPr lang="en-US" sz="2526" dirty="0">
                <a:solidFill>
                  <a:srgbClr val="FFFFFF"/>
                </a:solidFill>
                <a:latin typeface="Montserrat Classic"/>
              </a:rPr>
              <a:t>Imagining you are one of the hot-seated characters, write a page-long statement defending yourself. Why is it ‘not your fault’?</a:t>
            </a:r>
          </a:p>
          <a:p>
            <a:pPr>
              <a:lnSpc>
                <a:spcPts val="3588"/>
              </a:lnSpc>
            </a:pPr>
            <a:endParaRPr lang="en-US" sz="2526" dirty="0">
              <a:solidFill>
                <a:srgbClr val="FFFFFF"/>
              </a:solidFill>
              <a:latin typeface="Montserrat Classic"/>
            </a:endParaRPr>
          </a:p>
          <a:p>
            <a:pPr>
              <a:lnSpc>
                <a:spcPts val="6286"/>
              </a:lnSpc>
            </a:pPr>
            <a:endParaRPr lang="en-US" sz="2526" dirty="0">
              <a:solidFill>
                <a:srgbClr val="FFFFFF"/>
              </a:solidFill>
              <a:latin typeface="Montserrat Classic"/>
            </a:endParaRPr>
          </a:p>
        </p:txBody>
      </p:sp>
      <p:sp>
        <p:nvSpPr>
          <p:cNvPr id="14" name="TextBox 14"/>
          <p:cNvSpPr txBox="1"/>
          <p:nvPr/>
        </p:nvSpPr>
        <p:spPr>
          <a:xfrm>
            <a:off x="395064" y="373381"/>
            <a:ext cx="17259300" cy="884431"/>
          </a:xfrm>
          <a:prstGeom prst="rect">
            <a:avLst/>
          </a:prstGeom>
        </p:spPr>
        <p:txBody>
          <a:bodyPr lIns="0" tIns="0" rIns="0" bIns="0" rtlCol="0" anchor="t">
            <a:spAutoFit/>
          </a:bodyPr>
          <a:lstStyle/>
          <a:p>
            <a:pPr algn="ctr">
              <a:lnSpc>
                <a:spcPts val="6748"/>
              </a:lnSpc>
            </a:pPr>
            <a:r>
              <a:rPr lang="en-US" sz="6426" spc="128" dirty="0">
                <a:solidFill>
                  <a:srgbClr val="FFFFFF"/>
                </a:solidFill>
                <a:latin typeface="Norwester"/>
              </a:rPr>
              <a:t>DRAMA ACTIVITIES: HOT-SEATING</a:t>
            </a:r>
          </a:p>
        </p:txBody>
      </p:sp>
      <p:sp>
        <p:nvSpPr>
          <p:cNvPr id="15" name="TextBox 15"/>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3" name="TextBox 13"/>
          <p:cNvSpPr txBox="1"/>
          <p:nvPr/>
        </p:nvSpPr>
        <p:spPr>
          <a:xfrm>
            <a:off x="395064" y="1510214"/>
            <a:ext cx="17259300" cy="9204956"/>
          </a:xfrm>
          <a:prstGeom prst="rect">
            <a:avLst/>
          </a:prstGeom>
        </p:spPr>
        <p:txBody>
          <a:bodyPr lIns="0" tIns="0" rIns="0" bIns="0" rtlCol="0" anchor="t">
            <a:spAutoFit/>
          </a:bodyPr>
          <a:lstStyle/>
          <a:p>
            <a:pPr>
              <a:lnSpc>
                <a:spcPts val="3872"/>
              </a:lnSpc>
            </a:pPr>
            <a:r>
              <a:rPr lang="en-US" sz="2726" dirty="0">
                <a:solidFill>
                  <a:srgbClr val="FFFFFF"/>
                </a:solidFill>
                <a:latin typeface="Montserrat Classic"/>
              </a:rPr>
              <a:t>Role on the wall is a great empathy-provoking tool to help students understand how we are shaped by what has happened to us. You’ll need paper and different coloured pens; markers and large sheets of paper/wallpaper for the big figures if you make them.</a:t>
            </a:r>
          </a:p>
          <a:p>
            <a:pPr>
              <a:lnSpc>
                <a:spcPts val="3872"/>
              </a:lnSpc>
            </a:pPr>
            <a:endParaRPr lang="en-US" sz="2726" dirty="0">
              <a:solidFill>
                <a:srgbClr val="FFFFFF"/>
              </a:solidFill>
              <a:latin typeface="Montserrat Classic"/>
            </a:endParaRPr>
          </a:p>
          <a:p>
            <a:pPr marL="588740" lvl="1" indent="-294370">
              <a:lnSpc>
                <a:spcPts val="3872"/>
              </a:lnSpc>
              <a:buFont typeface="Arial"/>
              <a:buChar char="•"/>
            </a:pPr>
            <a:r>
              <a:rPr lang="en-US" sz="2726" dirty="0">
                <a:solidFill>
                  <a:srgbClr val="FFFFFF"/>
                </a:solidFill>
                <a:latin typeface="Montserrat Classic"/>
              </a:rPr>
              <a:t> Pick a character from </a:t>
            </a:r>
            <a:r>
              <a:rPr lang="en-US" sz="2726" i="1" dirty="0">
                <a:solidFill>
                  <a:srgbClr val="FFFFFF"/>
                </a:solidFill>
                <a:latin typeface="Montserrat Classic"/>
              </a:rPr>
              <a:t>Crossing The Line</a:t>
            </a:r>
            <a:r>
              <a:rPr lang="en-US" sz="2726" dirty="0">
                <a:solidFill>
                  <a:srgbClr val="FFFFFF"/>
                </a:solidFill>
                <a:latin typeface="Montserrat Classic"/>
              </a:rPr>
              <a:t>.</a:t>
            </a:r>
          </a:p>
          <a:p>
            <a:pPr marL="588740" lvl="1" indent="-294370">
              <a:lnSpc>
                <a:spcPts val="3872"/>
              </a:lnSpc>
              <a:buFont typeface="Arial"/>
              <a:buChar char="•"/>
            </a:pPr>
            <a:r>
              <a:rPr lang="en-US" sz="2726" dirty="0">
                <a:solidFill>
                  <a:srgbClr val="FFFFFF"/>
                </a:solidFill>
                <a:latin typeface="Montserrat Classic"/>
              </a:rPr>
              <a:t> In pairs, draw an outline of a person on a sheet of paper (template below)</a:t>
            </a:r>
          </a:p>
          <a:p>
            <a:pPr marL="588740" lvl="1" indent="-294370">
              <a:lnSpc>
                <a:spcPts val="3872"/>
              </a:lnSpc>
              <a:buFont typeface="Arial"/>
              <a:buChar char="•"/>
            </a:pPr>
            <a:r>
              <a:rPr lang="en-US" sz="2726" dirty="0">
                <a:solidFill>
                  <a:srgbClr val="FFFFFF"/>
                </a:solidFill>
                <a:latin typeface="Montserrat Classic"/>
              </a:rPr>
              <a:t> On the outside of the outline, write or draw pictures of the external forces (events, circumstances, interactions with other people, </a:t>
            </a:r>
            <a:r>
              <a:rPr lang="en-US" sz="2726" dirty="0" err="1">
                <a:solidFill>
                  <a:srgbClr val="FFFFFF"/>
                </a:solidFill>
                <a:latin typeface="Montserrat Classic"/>
              </a:rPr>
              <a:t>etc</a:t>
            </a:r>
            <a:r>
              <a:rPr lang="en-US" sz="2726" dirty="0">
                <a:solidFill>
                  <a:srgbClr val="FFFFFF"/>
                </a:solidFill>
                <a:latin typeface="Montserrat Classic"/>
              </a:rPr>
              <a:t>) that affect the character throughout their story or life. What happened to them? What did they do? Students can use quotes as evidence.</a:t>
            </a:r>
          </a:p>
          <a:p>
            <a:pPr marL="588740" lvl="1" indent="-294370">
              <a:lnSpc>
                <a:spcPts val="3872"/>
              </a:lnSpc>
              <a:buFont typeface="Arial"/>
              <a:buChar char="•"/>
            </a:pPr>
            <a:r>
              <a:rPr lang="en-US" sz="2726" dirty="0">
                <a:solidFill>
                  <a:srgbClr val="FFFFFF"/>
                </a:solidFill>
                <a:latin typeface="Montserrat Classic"/>
              </a:rPr>
              <a:t> One the inside, write or draw pictures of the character’s personality traits, feelings or emotions throughout the story/their life. </a:t>
            </a:r>
          </a:p>
          <a:p>
            <a:pPr marL="588740" lvl="1" indent="-294370">
              <a:lnSpc>
                <a:spcPts val="3872"/>
              </a:lnSpc>
              <a:buFont typeface="Arial"/>
              <a:buChar char="•"/>
            </a:pPr>
            <a:r>
              <a:rPr lang="en-US" sz="2726" dirty="0">
                <a:solidFill>
                  <a:srgbClr val="FFFFFF"/>
                </a:solidFill>
                <a:latin typeface="Montserrat Classic"/>
              </a:rPr>
              <a:t> Draw lines between things on the outside and feelings on the inside and /or link them thematically or into positive/negative </a:t>
            </a:r>
            <a:r>
              <a:rPr lang="en-US" sz="2726" dirty="0" err="1">
                <a:solidFill>
                  <a:srgbClr val="FFFFFF"/>
                </a:solidFill>
                <a:latin typeface="Montserrat Classic"/>
              </a:rPr>
              <a:t>etc</a:t>
            </a:r>
            <a:endParaRPr lang="en-US" sz="2726" dirty="0">
              <a:solidFill>
                <a:srgbClr val="FFFFFF"/>
              </a:solidFill>
              <a:latin typeface="Montserrat Classic"/>
            </a:endParaRPr>
          </a:p>
          <a:p>
            <a:pPr marL="588740" lvl="1" indent="-294370">
              <a:lnSpc>
                <a:spcPts val="3872"/>
              </a:lnSpc>
              <a:buFont typeface="Arial"/>
              <a:buChar char="•"/>
            </a:pPr>
            <a:r>
              <a:rPr lang="en-US" sz="2726" dirty="0">
                <a:solidFill>
                  <a:srgbClr val="FFFFFF"/>
                </a:solidFill>
                <a:latin typeface="Montserrat Classic"/>
              </a:rPr>
              <a:t> Create more drawing for different characters. Compare and contrast them. Do they connect at all? </a:t>
            </a:r>
          </a:p>
          <a:p>
            <a:pPr marL="588740" lvl="1" indent="-294370">
              <a:lnSpc>
                <a:spcPts val="3872"/>
              </a:lnSpc>
              <a:buFont typeface="Arial"/>
              <a:buChar char="•"/>
            </a:pPr>
            <a:r>
              <a:rPr lang="en-US" sz="2726" dirty="0">
                <a:solidFill>
                  <a:srgbClr val="FFFFFF"/>
                </a:solidFill>
                <a:latin typeface="Montserrat Classic"/>
              </a:rPr>
              <a:t> If possible, ask students to draw around each other to make a full-sized outlines on large sheets of paper, for the wall. Students add their work to make an ensemble analysis.</a:t>
            </a:r>
          </a:p>
          <a:p>
            <a:pPr>
              <a:lnSpc>
                <a:spcPts val="6570"/>
              </a:lnSpc>
            </a:pPr>
            <a:endParaRPr lang="en-US" sz="2726" dirty="0">
              <a:solidFill>
                <a:srgbClr val="FFFFFF"/>
              </a:solidFill>
              <a:latin typeface="Montserrat Classic"/>
            </a:endParaRPr>
          </a:p>
        </p:txBody>
      </p:sp>
      <p:sp>
        <p:nvSpPr>
          <p:cNvPr id="14" name="TextBox 14"/>
          <p:cNvSpPr txBox="1"/>
          <p:nvPr/>
        </p:nvSpPr>
        <p:spPr>
          <a:xfrm>
            <a:off x="395064" y="373381"/>
            <a:ext cx="17259300" cy="884431"/>
          </a:xfrm>
          <a:prstGeom prst="rect">
            <a:avLst/>
          </a:prstGeom>
        </p:spPr>
        <p:txBody>
          <a:bodyPr lIns="0" tIns="0" rIns="0" bIns="0" rtlCol="0" anchor="t">
            <a:spAutoFit/>
          </a:bodyPr>
          <a:lstStyle/>
          <a:p>
            <a:pPr algn="ctr">
              <a:lnSpc>
                <a:spcPts val="6748"/>
              </a:lnSpc>
            </a:pPr>
            <a:r>
              <a:rPr lang="en-US" sz="6426" spc="128" dirty="0">
                <a:solidFill>
                  <a:srgbClr val="FFFFFF"/>
                </a:solidFill>
                <a:latin typeface="Norwester"/>
              </a:rPr>
              <a:t>DRAMA ACTIVITIES: ROLE ON THE WALL</a:t>
            </a:r>
          </a:p>
        </p:txBody>
      </p:sp>
      <p:sp>
        <p:nvSpPr>
          <p:cNvPr id="15" name="TextBox 15"/>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3" name="TextBox 13"/>
          <p:cNvSpPr txBox="1"/>
          <p:nvPr/>
        </p:nvSpPr>
        <p:spPr>
          <a:xfrm>
            <a:off x="724396" y="1222084"/>
            <a:ext cx="16929968" cy="8978740"/>
          </a:xfrm>
          <a:prstGeom prst="rect">
            <a:avLst/>
          </a:prstGeom>
        </p:spPr>
        <p:txBody>
          <a:bodyPr wrap="square" lIns="0" tIns="0" rIns="0" bIns="0" rtlCol="0" anchor="t">
            <a:spAutoFit/>
          </a:bodyPr>
          <a:lstStyle/>
          <a:p>
            <a:pPr>
              <a:lnSpc>
                <a:spcPts val="3588"/>
              </a:lnSpc>
              <a:spcBef>
                <a:spcPts val="1200"/>
              </a:spcBef>
            </a:pPr>
            <a:r>
              <a:rPr lang="en-US" sz="2526" dirty="0">
                <a:solidFill>
                  <a:srgbClr val="FFFFFF"/>
                </a:solidFill>
                <a:latin typeface="Montserrat Classic"/>
              </a:rPr>
              <a:t>Freezeframe is another good technique to encourage empathy and create a deeper engagement with the characters. Can be used here to encourage thoughts about the wider responsibilities of communities towards bullying, gangs and victims. Here is a</a:t>
            </a:r>
            <a:r>
              <a:rPr lang="en-US" sz="2526" dirty="0">
                <a:solidFill>
                  <a:schemeClr val="accent3">
                    <a:lumMod val="40000"/>
                    <a:lumOff val="60000"/>
                  </a:schemeClr>
                </a:solidFill>
                <a:latin typeface="Montserrat Classic"/>
              </a:rPr>
              <a:t> </a:t>
            </a:r>
            <a:r>
              <a:rPr lang="en-US" sz="2526" u="sng" dirty="0">
                <a:solidFill>
                  <a:schemeClr val="accent3">
                    <a:lumMod val="40000"/>
                    <a:lumOff val="60000"/>
                  </a:schemeClr>
                </a:solidFill>
                <a:latin typeface="Montserrat Classic"/>
                <a:hlinkClick r:id="rId2" tooltip="https://dramaresource.com/developing-freeze-frames/">
                  <a:extLst>
                    <a:ext uri="{A12FA001-AC4F-418D-AE19-62706E023703}">
                      <ahyp:hlinkClr xmlns:ahyp="http://schemas.microsoft.com/office/drawing/2018/hyperlinkcolor" val="tx"/>
                    </a:ext>
                  </a:extLst>
                </a:hlinkClick>
              </a:rPr>
              <a:t>useful resource</a:t>
            </a:r>
            <a:r>
              <a:rPr lang="en-US" sz="2526" dirty="0">
                <a:solidFill>
                  <a:schemeClr val="accent3">
                    <a:lumMod val="40000"/>
                    <a:lumOff val="60000"/>
                  </a:schemeClr>
                </a:solidFill>
                <a:latin typeface="Montserrat Classic"/>
              </a:rPr>
              <a:t> </a:t>
            </a:r>
            <a:r>
              <a:rPr lang="en-US" sz="2526" dirty="0">
                <a:solidFill>
                  <a:srgbClr val="FFFFFF"/>
                </a:solidFill>
                <a:latin typeface="Montserrat Classic"/>
              </a:rPr>
              <a:t>on working with freezeframes. </a:t>
            </a:r>
          </a:p>
          <a:p>
            <a:pPr>
              <a:lnSpc>
                <a:spcPts val="3588"/>
              </a:lnSpc>
              <a:spcBef>
                <a:spcPts val="1200"/>
              </a:spcBef>
            </a:pPr>
            <a:r>
              <a:rPr lang="en-US" sz="2526" dirty="0">
                <a:solidFill>
                  <a:srgbClr val="FFFFFF"/>
                </a:solidFill>
                <a:latin typeface="Montserrat Classic"/>
              </a:rPr>
              <a:t>Students work in small groups of three or four. </a:t>
            </a:r>
          </a:p>
          <a:p>
            <a:pPr>
              <a:lnSpc>
                <a:spcPts val="3588"/>
              </a:lnSpc>
              <a:spcBef>
                <a:spcPts val="1200"/>
              </a:spcBef>
            </a:pPr>
            <a:r>
              <a:rPr lang="en-US" sz="2526" dirty="0">
                <a:solidFill>
                  <a:srgbClr val="FFFFFF"/>
                </a:solidFill>
                <a:latin typeface="Montserrat Classic"/>
              </a:rPr>
              <a:t>Choose a ‘crowd scene’ from the book, where there are background ‘witnesses’ as well as the major players, for example:</a:t>
            </a:r>
          </a:p>
          <a:p>
            <a:pPr marL="545561" lvl="1" indent="-272780">
              <a:lnSpc>
                <a:spcPts val="3588"/>
              </a:lnSpc>
              <a:spcBef>
                <a:spcPts val="1200"/>
              </a:spcBef>
              <a:buFont typeface="Arial"/>
              <a:buChar char="•"/>
            </a:pPr>
            <a:r>
              <a:rPr lang="en-US" sz="2526" dirty="0">
                <a:solidFill>
                  <a:srgbClr val="FFFFFF"/>
                </a:solidFill>
                <a:latin typeface="Montserrat Classic"/>
              </a:rPr>
              <a:t>Erik being bullied by Travis and Ben on his first day</a:t>
            </a:r>
          </a:p>
          <a:p>
            <a:pPr marL="545561" lvl="1" indent="-272780">
              <a:lnSpc>
                <a:spcPts val="3588"/>
              </a:lnSpc>
              <a:spcBef>
                <a:spcPts val="1200"/>
              </a:spcBef>
              <a:buFont typeface="Arial"/>
              <a:buChar char="•"/>
            </a:pPr>
            <a:r>
              <a:rPr lang="en-US" sz="2526" dirty="0">
                <a:solidFill>
                  <a:srgbClr val="FFFFFF"/>
                </a:solidFill>
                <a:latin typeface="Montserrat Classic"/>
              </a:rPr>
              <a:t>K1’s first conversation with Erik in the rec</a:t>
            </a:r>
          </a:p>
          <a:p>
            <a:pPr marL="545561" lvl="1" indent="-272780">
              <a:lnSpc>
                <a:spcPts val="3588"/>
              </a:lnSpc>
              <a:spcBef>
                <a:spcPts val="1200"/>
              </a:spcBef>
              <a:buFont typeface="Arial"/>
              <a:buChar char="•"/>
            </a:pPr>
            <a:r>
              <a:rPr lang="en-US" sz="2526" dirty="0">
                <a:solidFill>
                  <a:srgbClr val="FFFFFF"/>
                </a:solidFill>
                <a:latin typeface="Montserrat Classic"/>
              </a:rPr>
              <a:t>In the shopping centre when Erik finds his dog poisoned. </a:t>
            </a:r>
          </a:p>
          <a:p>
            <a:pPr marL="545561" lvl="1" indent="-272780">
              <a:lnSpc>
                <a:spcPts val="3588"/>
              </a:lnSpc>
              <a:spcBef>
                <a:spcPts val="1200"/>
              </a:spcBef>
              <a:buFont typeface="Arial"/>
              <a:buChar char="•"/>
            </a:pPr>
            <a:r>
              <a:rPr lang="en-US" sz="2526" dirty="0">
                <a:solidFill>
                  <a:srgbClr val="FFFFFF"/>
                </a:solidFill>
                <a:latin typeface="Montserrat Classic"/>
              </a:rPr>
              <a:t>When the driver drops Erik off at Fritz’s trap house.</a:t>
            </a:r>
          </a:p>
          <a:p>
            <a:pPr>
              <a:lnSpc>
                <a:spcPts val="3588"/>
              </a:lnSpc>
              <a:spcBef>
                <a:spcPts val="1200"/>
              </a:spcBef>
            </a:pPr>
            <a:r>
              <a:rPr lang="en-US" sz="2526" dirty="0">
                <a:solidFill>
                  <a:srgbClr val="FFFFFF"/>
                </a:solidFill>
                <a:latin typeface="Montserrat Classic"/>
              </a:rPr>
              <a:t>When the students have created their tableau, the teacher should tap them on the shoulder and asks them to explain their role in the scene and what they are thinking/feeling/deciding. </a:t>
            </a:r>
          </a:p>
          <a:p>
            <a:pPr>
              <a:lnSpc>
                <a:spcPts val="3588"/>
              </a:lnSpc>
              <a:spcBef>
                <a:spcPts val="1200"/>
              </a:spcBef>
            </a:pPr>
            <a:r>
              <a:rPr lang="en-US" sz="2526" dirty="0">
                <a:solidFill>
                  <a:srgbClr val="FFFFFF"/>
                </a:solidFill>
                <a:latin typeface="Montserrat Classic"/>
              </a:rPr>
              <a:t>In a drama session, students could work out how to move from one freezeframe to the next. </a:t>
            </a:r>
          </a:p>
          <a:p>
            <a:pPr>
              <a:lnSpc>
                <a:spcPts val="3588"/>
              </a:lnSpc>
              <a:spcBef>
                <a:spcPts val="1200"/>
              </a:spcBef>
            </a:pPr>
            <a:r>
              <a:rPr lang="en-US" sz="2526" dirty="0">
                <a:solidFill>
                  <a:srgbClr val="FFFFFF"/>
                </a:solidFill>
                <a:latin typeface="Montserrat Classic"/>
              </a:rPr>
              <a:t>Alternative:  students could work in groups on a white board or flipchart board to draw stick-figure tableaux and thought bubbles.</a:t>
            </a:r>
          </a:p>
          <a:p>
            <a:pPr>
              <a:lnSpc>
                <a:spcPts val="6286"/>
              </a:lnSpc>
            </a:pPr>
            <a:endParaRPr lang="en-US" sz="2526" dirty="0">
              <a:solidFill>
                <a:srgbClr val="FFFFFF"/>
              </a:solidFill>
              <a:latin typeface="Montserrat Classic"/>
            </a:endParaRPr>
          </a:p>
        </p:txBody>
      </p:sp>
      <p:sp>
        <p:nvSpPr>
          <p:cNvPr id="14" name="TextBox 14"/>
          <p:cNvSpPr txBox="1"/>
          <p:nvPr/>
        </p:nvSpPr>
        <p:spPr>
          <a:xfrm>
            <a:off x="395064" y="373381"/>
            <a:ext cx="17259300" cy="884431"/>
          </a:xfrm>
          <a:prstGeom prst="rect">
            <a:avLst/>
          </a:prstGeom>
        </p:spPr>
        <p:txBody>
          <a:bodyPr lIns="0" tIns="0" rIns="0" bIns="0" rtlCol="0" anchor="t">
            <a:spAutoFit/>
          </a:bodyPr>
          <a:lstStyle/>
          <a:p>
            <a:pPr algn="ctr">
              <a:lnSpc>
                <a:spcPts val="6748"/>
              </a:lnSpc>
            </a:pPr>
            <a:r>
              <a:rPr lang="en-US" sz="6426" spc="128" dirty="0">
                <a:solidFill>
                  <a:srgbClr val="FFFFFF"/>
                </a:solidFill>
                <a:latin typeface="Norwester"/>
              </a:rPr>
              <a:t>DRAMA ACTIVITIES: FREEZEFRAME</a:t>
            </a:r>
          </a:p>
        </p:txBody>
      </p:sp>
      <p:sp>
        <p:nvSpPr>
          <p:cNvPr id="15" name="TextBox 15"/>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3" name="TextBox 13"/>
          <p:cNvSpPr txBox="1"/>
          <p:nvPr/>
        </p:nvSpPr>
        <p:spPr>
          <a:xfrm>
            <a:off x="395064" y="1543786"/>
            <a:ext cx="17588632" cy="8974123"/>
          </a:xfrm>
          <a:prstGeom prst="rect">
            <a:avLst/>
          </a:prstGeom>
        </p:spPr>
        <p:txBody>
          <a:bodyPr lIns="0" tIns="0" rIns="0" bIns="0" rtlCol="0" anchor="t">
            <a:spAutoFit/>
          </a:bodyPr>
          <a:lstStyle/>
          <a:p>
            <a:pPr>
              <a:lnSpc>
                <a:spcPts val="3872"/>
              </a:lnSpc>
              <a:spcBef>
                <a:spcPts val="1200"/>
              </a:spcBef>
            </a:pPr>
            <a:r>
              <a:rPr lang="en-US" sz="2726" dirty="0">
                <a:solidFill>
                  <a:srgbClr val="FFFFFF"/>
                </a:solidFill>
                <a:latin typeface="Montserrat Classic"/>
              </a:rPr>
              <a:t>Decision (or Conscience) Alley is a great tool for getting students to think about the issues involved in a situation, to develop empathy, consider multiple viewpoints, use persuasive language and reflect on character motivations. Here is a </a:t>
            </a:r>
            <a:r>
              <a:rPr lang="en-US" sz="2726" u="sng" dirty="0">
                <a:solidFill>
                  <a:schemeClr val="accent3">
                    <a:lumMod val="40000"/>
                    <a:lumOff val="60000"/>
                  </a:schemeClr>
                </a:solidFill>
                <a:latin typeface="Montserrat Classic"/>
                <a:hlinkClick r:id="rId2" tooltip="https://education.nsw.gov.au/teaching-and-learning/learning-from-home/teaching-at-home/expectations/contemporary-learning-and-teaching-from-home/learning-from-home--teaching-strategies/conscience-alley#:~:text=A%20conscience%20alley%20is%20a,as%20in%20a%20classic%20debate.">
                  <a:extLst>
                    <a:ext uri="{A12FA001-AC4F-418D-AE19-62706E023703}">
                      <ahyp:hlinkClr xmlns:ahyp="http://schemas.microsoft.com/office/drawing/2018/hyperlinkcolor" val="tx"/>
                    </a:ext>
                  </a:extLst>
                </a:hlinkClick>
              </a:rPr>
              <a:t>useful resource</a:t>
            </a:r>
            <a:r>
              <a:rPr lang="en-US" sz="2726" dirty="0">
                <a:solidFill>
                  <a:schemeClr val="accent3">
                    <a:lumMod val="40000"/>
                    <a:lumOff val="60000"/>
                  </a:schemeClr>
                </a:solidFill>
                <a:latin typeface="Montserrat Classic"/>
              </a:rPr>
              <a:t> </a:t>
            </a:r>
            <a:r>
              <a:rPr lang="en-US" sz="2726" dirty="0">
                <a:solidFill>
                  <a:srgbClr val="FFFFFF"/>
                </a:solidFill>
                <a:latin typeface="Montserrat Classic"/>
              </a:rPr>
              <a:t>on working with the decision alley technique. </a:t>
            </a:r>
          </a:p>
          <a:p>
            <a:pPr>
              <a:lnSpc>
                <a:spcPts val="3872"/>
              </a:lnSpc>
              <a:spcBef>
                <a:spcPts val="1200"/>
              </a:spcBef>
            </a:pPr>
            <a:r>
              <a:rPr lang="en-US" sz="2726" dirty="0">
                <a:solidFill>
                  <a:srgbClr val="FFFFFF"/>
                </a:solidFill>
                <a:latin typeface="Montserrat Classic"/>
              </a:rPr>
              <a:t>One student is chosen to be the decision-maker and the rest of the students form two groups representing the opposing sides of an argument. The teams work together to create persuasive arguments, which they call out as the decision-maker walks between the opposing sides. After the walk, the ‘character’ must make their choice. </a:t>
            </a:r>
          </a:p>
          <a:p>
            <a:pPr>
              <a:lnSpc>
                <a:spcPts val="3872"/>
              </a:lnSpc>
              <a:spcBef>
                <a:spcPts val="1200"/>
              </a:spcBef>
            </a:pPr>
            <a:r>
              <a:rPr lang="en-US" sz="2726" dirty="0">
                <a:solidFill>
                  <a:srgbClr val="FFFFFF"/>
                </a:solidFill>
                <a:latin typeface="Montserrat Classic"/>
              </a:rPr>
              <a:t>Suggested decision-making moments in </a:t>
            </a:r>
            <a:r>
              <a:rPr lang="en-US" sz="2726" i="1" dirty="0">
                <a:solidFill>
                  <a:srgbClr val="FFFFFF"/>
                </a:solidFill>
                <a:latin typeface="Montserrat Classic"/>
              </a:rPr>
              <a:t>Crossing the Line </a:t>
            </a:r>
            <a:r>
              <a:rPr lang="en-US" sz="2726" dirty="0">
                <a:solidFill>
                  <a:srgbClr val="FFFFFF"/>
                </a:solidFill>
                <a:latin typeface="Montserrat Classic"/>
              </a:rPr>
              <a:t>:</a:t>
            </a:r>
          </a:p>
          <a:p>
            <a:pPr marL="294370" lvl="1">
              <a:lnSpc>
                <a:spcPts val="3872"/>
              </a:lnSpc>
            </a:pPr>
            <a:r>
              <a:rPr lang="en-US" sz="2726" dirty="0">
                <a:solidFill>
                  <a:srgbClr val="FFFFFF"/>
                </a:solidFill>
                <a:latin typeface="Montserrat Classic"/>
              </a:rPr>
              <a:t>Erik – should he accept K1’s first offer to sell drugs?</a:t>
            </a:r>
          </a:p>
          <a:p>
            <a:pPr marL="294370" lvl="1">
              <a:lnSpc>
                <a:spcPts val="3872"/>
              </a:lnSpc>
            </a:pPr>
            <a:r>
              <a:rPr lang="en-US" sz="2726" dirty="0">
                <a:solidFill>
                  <a:srgbClr val="FFFFFF"/>
                </a:solidFill>
                <a:latin typeface="Montserrat Classic"/>
              </a:rPr>
              <a:t>Erik – should he run the drugs to the trap house on the coast?</a:t>
            </a:r>
          </a:p>
          <a:p>
            <a:pPr marL="294370" lvl="1">
              <a:lnSpc>
                <a:spcPts val="3872"/>
              </a:lnSpc>
            </a:pPr>
            <a:r>
              <a:rPr lang="en-US" sz="2726" dirty="0">
                <a:solidFill>
                  <a:srgbClr val="FFFFFF"/>
                </a:solidFill>
                <a:latin typeface="Montserrat Classic"/>
              </a:rPr>
              <a:t>Erik – should he carry out Ravi’s plan to ditch the gun?</a:t>
            </a:r>
          </a:p>
          <a:p>
            <a:pPr marL="294370" lvl="1">
              <a:lnSpc>
                <a:spcPts val="3872"/>
              </a:lnSpc>
            </a:pPr>
            <a:r>
              <a:rPr lang="en-US" sz="2726" dirty="0">
                <a:solidFill>
                  <a:srgbClr val="FFFFFF"/>
                </a:solidFill>
                <a:latin typeface="Montserrat Classic"/>
              </a:rPr>
              <a:t>Ravi – should he tell someone about Erik’s involvement with county lines?</a:t>
            </a:r>
          </a:p>
          <a:p>
            <a:pPr marL="294370" lvl="1">
              <a:lnSpc>
                <a:spcPts val="3872"/>
              </a:lnSpc>
            </a:pPr>
            <a:r>
              <a:rPr lang="en-US" sz="2726" dirty="0">
                <a:solidFill>
                  <a:srgbClr val="FFFFFF"/>
                </a:solidFill>
                <a:latin typeface="Montserrat Classic"/>
              </a:rPr>
              <a:t>Erik’s mum – should she move away to protect her family?</a:t>
            </a:r>
          </a:p>
          <a:p>
            <a:pPr>
              <a:lnSpc>
                <a:spcPts val="3872"/>
              </a:lnSpc>
              <a:spcBef>
                <a:spcPts val="1200"/>
              </a:spcBef>
            </a:pPr>
            <a:r>
              <a:rPr lang="en-US" sz="2726" dirty="0">
                <a:solidFill>
                  <a:srgbClr val="FFFFFF"/>
                </a:solidFill>
                <a:latin typeface="Montserrat Classic"/>
              </a:rPr>
              <a:t>Extension follow-up activity:</a:t>
            </a:r>
          </a:p>
          <a:p>
            <a:pPr>
              <a:lnSpc>
                <a:spcPts val="3872"/>
              </a:lnSpc>
              <a:spcBef>
                <a:spcPts val="1200"/>
              </a:spcBef>
            </a:pPr>
            <a:r>
              <a:rPr lang="en-US" sz="2726" dirty="0">
                <a:solidFill>
                  <a:srgbClr val="FFFFFF"/>
                </a:solidFill>
                <a:latin typeface="Montserrat Classic"/>
              </a:rPr>
              <a:t>Make a mind map of the alternative decisions and the probable consequences of each.</a:t>
            </a:r>
          </a:p>
          <a:p>
            <a:pPr>
              <a:lnSpc>
                <a:spcPts val="6570"/>
              </a:lnSpc>
              <a:spcBef>
                <a:spcPts val="1200"/>
              </a:spcBef>
            </a:pPr>
            <a:endParaRPr lang="en-US" sz="2726" dirty="0">
              <a:solidFill>
                <a:srgbClr val="FFFFFF"/>
              </a:solidFill>
              <a:latin typeface="Montserrat Classic"/>
            </a:endParaRPr>
          </a:p>
        </p:txBody>
      </p:sp>
      <p:sp>
        <p:nvSpPr>
          <p:cNvPr id="14" name="TextBox 14"/>
          <p:cNvSpPr txBox="1"/>
          <p:nvPr/>
        </p:nvSpPr>
        <p:spPr>
          <a:xfrm>
            <a:off x="395064" y="373381"/>
            <a:ext cx="17259300" cy="884431"/>
          </a:xfrm>
          <a:prstGeom prst="rect">
            <a:avLst/>
          </a:prstGeom>
        </p:spPr>
        <p:txBody>
          <a:bodyPr lIns="0" tIns="0" rIns="0" bIns="0" rtlCol="0" anchor="t">
            <a:spAutoFit/>
          </a:bodyPr>
          <a:lstStyle/>
          <a:p>
            <a:pPr algn="ctr">
              <a:lnSpc>
                <a:spcPts val="6748"/>
              </a:lnSpc>
            </a:pPr>
            <a:r>
              <a:rPr lang="en-US" sz="6426" spc="128" dirty="0">
                <a:solidFill>
                  <a:srgbClr val="FFFFFF"/>
                </a:solidFill>
                <a:latin typeface="Norwester"/>
              </a:rPr>
              <a:t>DRAMA ACTIVITIES: DECISION ALLEY</a:t>
            </a:r>
          </a:p>
        </p:txBody>
      </p:sp>
      <p:sp>
        <p:nvSpPr>
          <p:cNvPr id="15" name="TextBox 15"/>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TotalTime>
  <Words>811</Words>
  <Application>Microsoft Office PowerPoint</Application>
  <PresentationFormat>Custom</PresentationFormat>
  <Paragraphs>53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Norwester</vt:lpstr>
      <vt:lpstr>Calibri</vt:lpstr>
      <vt:lpstr>Arial</vt:lpstr>
      <vt:lpstr>Montserrat Classic Bold</vt:lpstr>
      <vt:lpstr>Montserrat Classic</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Crossing the Line Teaching Resources</dc:title>
  <cp:lastModifiedBy>Tia Fisher</cp:lastModifiedBy>
  <cp:revision>8</cp:revision>
  <dcterms:created xsi:type="dcterms:W3CDTF">2006-08-16T00:00:00Z</dcterms:created>
  <dcterms:modified xsi:type="dcterms:W3CDTF">2023-09-21T14:44:59Z</dcterms:modified>
  <dc:identifier>DAFsj6Aplug</dc:identifier>
</cp:coreProperties>
</file>