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82" r:id="rId17"/>
    <p:sldId id="279" r:id="rId18"/>
    <p:sldId id="280" r:id="rId19"/>
    <p:sldId id="281"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Montserrat Classic" panose="020B0604020202020204" charset="0"/>
      <p:regular r:id="rId25"/>
    </p:embeddedFont>
    <p:embeddedFont>
      <p:font typeface="Montserrat Classic Bold" panose="020B0604020202020204" charset="0"/>
      <p:regular r:id="rId26"/>
    </p:embeddedFont>
    <p:embeddedFont>
      <p:font typeface="Norwester"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2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tiafisher.com/writing-crossing-the-lin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becomeawritertoday.com/concrete-poem-example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bbc.co.uk/bitesize/topics/zmbj382/articles/zn3skm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399999">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2"/>
            <a:stretch>
              <a:fillRect l="-3362" r="-3362" b="-3456"/>
            </a:stretch>
          </a:blipFill>
        </p:spPr>
      </p:sp>
      <p:sp>
        <p:nvSpPr>
          <p:cNvPr id="3" name="TextBox 3"/>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4" name="TextBox 4"/>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5" name="TextBox 5"/>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6" name="Freeform 6"/>
          <p:cNvSpPr/>
          <p:nvPr/>
        </p:nvSpPr>
        <p:spPr>
          <a:xfrm>
            <a:off x="6435341" y="859326"/>
            <a:ext cx="5584049" cy="8181281"/>
          </a:xfrm>
          <a:custGeom>
            <a:avLst/>
            <a:gdLst/>
            <a:ahLst/>
            <a:cxnLst/>
            <a:rect l="l" t="t" r="r" b="b"/>
            <a:pathLst>
              <a:path w="5584049" h="8181281">
                <a:moveTo>
                  <a:pt x="0" y="0"/>
                </a:moveTo>
                <a:lnTo>
                  <a:pt x="5584050" y="0"/>
                </a:lnTo>
                <a:lnTo>
                  <a:pt x="5584050" y="8181282"/>
                </a:lnTo>
                <a:lnTo>
                  <a:pt x="0" y="8181282"/>
                </a:lnTo>
                <a:lnTo>
                  <a:pt x="0" y="0"/>
                </a:lnTo>
                <a:close/>
              </a:path>
            </a:pathLst>
          </a:custGeom>
          <a:blipFill>
            <a:blip r:embed="rId3"/>
            <a:stretch>
              <a:fillRect/>
            </a:stretch>
          </a:blipFill>
        </p:spPr>
      </p:sp>
      <p:sp>
        <p:nvSpPr>
          <p:cNvPr id="7" name="Freeform 7"/>
          <p:cNvSpPr/>
          <p:nvPr/>
        </p:nvSpPr>
        <p:spPr>
          <a:xfrm>
            <a:off x="16606941" y="8686293"/>
            <a:ext cx="1304718" cy="1311274"/>
          </a:xfrm>
          <a:custGeom>
            <a:avLst/>
            <a:gdLst/>
            <a:ahLst/>
            <a:cxnLst/>
            <a:rect l="l" t="t" r="r" b="b"/>
            <a:pathLst>
              <a:path w="1304718" h="1311274">
                <a:moveTo>
                  <a:pt x="0" y="0"/>
                </a:moveTo>
                <a:lnTo>
                  <a:pt x="1304718" y="0"/>
                </a:lnTo>
                <a:lnTo>
                  <a:pt x="1304718" y="1311275"/>
                </a:lnTo>
                <a:lnTo>
                  <a:pt x="0" y="1311275"/>
                </a:lnTo>
                <a:lnTo>
                  <a:pt x="0" y="0"/>
                </a:lnTo>
                <a:close/>
              </a:path>
            </a:pathLst>
          </a:custGeom>
          <a:blipFill>
            <a:blip r:embed="rId4"/>
            <a:stretch>
              <a:fillRect/>
            </a:stretch>
          </a:blipFill>
        </p:spPr>
      </p:sp>
      <p:sp>
        <p:nvSpPr>
          <p:cNvPr id="8" name="TextBox 8"/>
          <p:cNvSpPr txBox="1"/>
          <p:nvPr/>
        </p:nvSpPr>
        <p:spPr>
          <a:xfrm>
            <a:off x="4071413" y="446685"/>
            <a:ext cx="10311905"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TEACHING RESOURCES - KS3</a:t>
            </a:r>
          </a:p>
        </p:txBody>
      </p:sp>
      <p:sp>
        <p:nvSpPr>
          <p:cNvPr id="9" name="TextBox 9"/>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10" name="TextBox 10"/>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11" name="TextBox 11"/>
          <p:cNvSpPr txBox="1"/>
          <p:nvPr/>
        </p:nvSpPr>
        <p:spPr>
          <a:xfrm>
            <a:off x="5619782" y="9385369"/>
            <a:ext cx="6809864" cy="689292"/>
          </a:xfrm>
          <a:prstGeom prst="rect">
            <a:avLst/>
          </a:prstGeom>
        </p:spPr>
        <p:txBody>
          <a:bodyPr lIns="0" tIns="0" rIns="0" bIns="0" rtlCol="0" anchor="t">
            <a:spAutoFit/>
          </a:bodyPr>
          <a:lstStyle/>
          <a:p>
            <a:pPr algn="ctr">
              <a:lnSpc>
                <a:spcPts val="5457"/>
              </a:lnSpc>
            </a:pPr>
            <a:r>
              <a:rPr lang="en-US" sz="4365" spc="87">
                <a:solidFill>
                  <a:srgbClr val="FFFFFF"/>
                </a:solidFill>
                <a:latin typeface="Norwester"/>
              </a:rPr>
              <a:t>TIA FISHER</a:t>
            </a:r>
          </a:p>
        </p:txBody>
      </p:sp>
      <p:sp>
        <p:nvSpPr>
          <p:cNvPr id="12" name="TextBox 12"/>
          <p:cNvSpPr txBox="1"/>
          <p:nvPr/>
        </p:nvSpPr>
        <p:spPr>
          <a:xfrm>
            <a:off x="3258332" y="8641576"/>
            <a:ext cx="11938065" cy="743793"/>
          </a:xfrm>
          <a:prstGeom prst="rect">
            <a:avLst/>
          </a:prstGeom>
        </p:spPr>
        <p:txBody>
          <a:bodyPr wrap="square" lIns="0" tIns="0" rIns="0" bIns="0" rtlCol="0" anchor="t">
            <a:spAutoFit/>
          </a:bodyPr>
          <a:lstStyle/>
          <a:p>
            <a:pPr algn="ctr">
              <a:lnSpc>
                <a:spcPts val="5790"/>
              </a:lnSpc>
            </a:pPr>
            <a:r>
              <a:rPr lang="en-US" sz="5514" spc="110" dirty="0">
                <a:solidFill>
                  <a:srgbClr val="FFFFFF"/>
                </a:solidFill>
                <a:latin typeface="Norwester"/>
              </a:rPr>
              <a:t>CROSSING THE LINE: Themed Activities</a:t>
            </a:r>
          </a:p>
        </p:txBody>
      </p:sp>
      <p:sp>
        <p:nvSpPr>
          <p:cNvPr id="13" name="TextBox 13"/>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
        <p:nvSpPr>
          <p:cNvPr id="14" name="TextBox 14"/>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15" name="TextBox 15"/>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6" name="TextBox 16"/>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7" name="TextBox 17"/>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8" name="TextBox 18"/>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9" name="TextBox 19"/>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20" name="TextBox 20"/>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7239000" y="1396228"/>
            <a:ext cx="10184966" cy="8890772"/>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Later in the story, Ravi and Erik argue about Erik’s involvement in the drug gang.</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How is this description of Ravi different from the one you looked at previously? What do you think makes Erik talk like this about his friend?</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Have you ever had a serious argument with a good friend? Did you make up afterwards? Do you think you should ever </a:t>
            </a:r>
            <a:r>
              <a:rPr lang="en-US" sz="2926" dirty="0" err="1">
                <a:solidFill>
                  <a:srgbClr val="FFFFFF"/>
                </a:solidFill>
                <a:latin typeface="Montserrat Classic"/>
              </a:rPr>
              <a:t>apologise</a:t>
            </a:r>
            <a:r>
              <a:rPr lang="en-US" sz="2926" dirty="0">
                <a:solidFill>
                  <a:srgbClr val="FFFFFF"/>
                </a:solidFill>
                <a:latin typeface="Montserrat Classic"/>
              </a:rPr>
              <a:t> to a friend after an argument, if you don’t think you were in the wrong?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The author has aligned some words to the right and </a:t>
            </a:r>
            <a:r>
              <a:rPr lang="en-US" sz="2926" dirty="0" err="1">
                <a:solidFill>
                  <a:srgbClr val="FFFFFF"/>
                </a:solidFill>
                <a:latin typeface="Montserrat Classic"/>
              </a:rPr>
              <a:t>italicised</a:t>
            </a:r>
            <a:r>
              <a:rPr lang="en-US" sz="2926" dirty="0">
                <a:solidFill>
                  <a:srgbClr val="FFFFFF"/>
                </a:solidFill>
                <a:latin typeface="Montserrat Classic"/>
              </a:rPr>
              <a:t> them. Why do you think she has done this?  What effect does it have?</a:t>
            </a:r>
          </a:p>
          <a:p>
            <a:pPr>
              <a:lnSpc>
                <a:spcPts val="4156"/>
              </a:lnSpc>
            </a:pPr>
            <a:endParaRPr lang="en-US" sz="2926" dirty="0">
              <a:solidFill>
                <a:srgbClr val="FFFFFF"/>
              </a:solidFill>
              <a:latin typeface="Montserrat Classic"/>
            </a:endParaRPr>
          </a:p>
        </p:txBody>
      </p:sp>
      <p:sp>
        <p:nvSpPr>
          <p:cNvPr id="14" name="Freeform 14"/>
          <p:cNvSpPr/>
          <p:nvPr/>
        </p:nvSpPr>
        <p:spPr>
          <a:xfrm>
            <a:off x="127582" y="2857986"/>
            <a:ext cx="7009700" cy="5661681"/>
          </a:xfrm>
          <a:custGeom>
            <a:avLst/>
            <a:gdLst/>
            <a:ahLst/>
            <a:cxnLst/>
            <a:rect l="l" t="t" r="r" b="b"/>
            <a:pathLst>
              <a:path w="7009700" h="5661681">
                <a:moveTo>
                  <a:pt x="0" y="0"/>
                </a:moveTo>
                <a:lnTo>
                  <a:pt x="7009700" y="0"/>
                </a:lnTo>
                <a:lnTo>
                  <a:pt x="7009700" y="5661680"/>
                </a:lnTo>
                <a:lnTo>
                  <a:pt x="0" y="5661680"/>
                </a:lnTo>
                <a:lnTo>
                  <a:pt x="0" y="0"/>
                </a:lnTo>
                <a:close/>
              </a:path>
            </a:pathLst>
          </a:custGeom>
          <a:blipFill>
            <a:blip r:embed="rId2"/>
            <a:stretch>
              <a:fillRect/>
            </a:stretch>
          </a:blipFill>
        </p:spPr>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FRIENDSHIP (p167)</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6136320" y="1396228"/>
            <a:ext cx="11756616" cy="9517670"/>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Erik’s dad died and Erik’s mum was subsequently made pregnant and abandoned. She’s struggling to raise Erik and his twin baby sisters alone. Money is really tight. </a:t>
            </a:r>
          </a:p>
          <a:p>
            <a:pPr>
              <a:lnSpc>
                <a:spcPts val="2736"/>
              </a:lnSpc>
            </a:pPr>
            <a:endParaRPr lang="en-US" sz="2926" dirty="0">
              <a:solidFill>
                <a:srgbClr val="FFFFFF"/>
              </a:solidFill>
              <a:latin typeface="Montserrat Classic"/>
            </a:endParaRPr>
          </a:p>
          <a:p>
            <a:pPr marL="631919" lvl="1" indent="-315959">
              <a:lnSpc>
                <a:spcPts val="4156"/>
              </a:lnSpc>
              <a:spcAft>
                <a:spcPts val="1200"/>
              </a:spcAft>
              <a:buFont typeface="Arial"/>
              <a:buChar char="•"/>
            </a:pPr>
            <a:r>
              <a:rPr lang="en-US" sz="2926" dirty="0">
                <a:solidFill>
                  <a:srgbClr val="FFFFFF"/>
                </a:solidFill>
                <a:latin typeface="Montserrat Classic"/>
              </a:rPr>
              <a:t>In this poem, what is Erik’s overriding issue?</a:t>
            </a:r>
          </a:p>
          <a:p>
            <a:pPr marL="842559" lvl="2">
              <a:lnSpc>
                <a:spcPts val="4156"/>
              </a:lnSpc>
            </a:pPr>
            <a:r>
              <a:rPr lang="en-US" sz="2926" dirty="0">
                <a:solidFill>
                  <a:srgbClr val="FFFFFF"/>
                </a:solidFill>
                <a:latin typeface="Montserrat Classic"/>
              </a:rPr>
              <a:t>a. He wants to go to on the school trip really badly.</a:t>
            </a:r>
          </a:p>
          <a:p>
            <a:pPr marL="842559" lvl="2">
              <a:lnSpc>
                <a:spcPts val="4156"/>
              </a:lnSpc>
            </a:pPr>
            <a:r>
              <a:rPr lang="en-US" sz="2926" dirty="0">
                <a:solidFill>
                  <a:srgbClr val="FFFFFF"/>
                </a:solidFill>
                <a:latin typeface="Montserrat Classic"/>
              </a:rPr>
              <a:t>b. He feels humiliated.</a:t>
            </a:r>
          </a:p>
          <a:p>
            <a:pPr marL="842559" lvl="2">
              <a:lnSpc>
                <a:spcPts val="4156"/>
              </a:lnSpc>
              <a:spcAft>
                <a:spcPts val="1200"/>
              </a:spcAft>
            </a:pPr>
            <a:r>
              <a:rPr lang="en-US" sz="2926" dirty="0">
                <a:solidFill>
                  <a:srgbClr val="FFFFFF"/>
                </a:solidFill>
                <a:latin typeface="Montserrat Classic"/>
              </a:rPr>
              <a:t>c. He wants new uniform. </a:t>
            </a:r>
          </a:p>
          <a:p>
            <a:pPr marL="631919" lvl="1" indent="-315959">
              <a:lnSpc>
                <a:spcPts val="4156"/>
              </a:lnSpc>
              <a:spcAft>
                <a:spcPts val="1200"/>
              </a:spcAft>
              <a:buFont typeface="Arial"/>
              <a:buChar char="•"/>
            </a:pPr>
            <a:r>
              <a:rPr lang="en-US" sz="2926" dirty="0">
                <a:solidFill>
                  <a:srgbClr val="FFFFFF"/>
                </a:solidFill>
                <a:latin typeface="Montserrat Classic"/>
              </a:rPr>
              <a:t>How could you help others from feeling embarrassed if they need second-hand school uniform and free school meals?</a:t>
            </a:r>
          </a:p>
          <a:p>
            <a:pPr marL="631919" lvl="1" indent="-315959">
              <a:lnSpc>
                <a:spcPts val="4156"/>
              </a:lnSpc>
              <a:spcAft>
                <a:spcPts val="1200"/>
              </a:spcAft>
              <a:buFont typeface="Arial"/>
              <a:buChar char="•"/>
            </a:pPr>
            <a:r>
              <a:rPr lang="en-US" sz="2926" dirty="0">
                <a:solidFill>
                  <a:srgbClr val="FFFFFF"/>
                </a:solidFill>
                <a:latin typeface="Montserrat Classic"/>
              </a:rPr>
              <a:t>Erik is made vulnerable to the gangs because he wants things he can’t afford. From what you’ve learned so far about his situation, in what other ways do you think he is vulnerable? Discuss ways that gangs might use children’s vulnerabilities to groom and exploit them.</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4" name="Freeform 14"/>
          <p:cNvSpPr/>
          <p:nvPr/>
        </p:nvSpPr>
        <p:spPr>
          <a:xfrm>
            <a:off x="395064" y="1462903"/>
            <a:ext cx="5333701" cy="8608780"/>
          </a:xfrm>
          <a:custGeom>
            <a:avLst/>
            <a:gdLst/>
            <a:ahLst/>
            <a:cxnLst/>
            <a:rect l="l" t="t" r="r" b="b"/>
            <a:pathLst>
              <a:path w="5333701" h="8608780">
                <a:moveTo>
                  <a:pt x="0" y="0"/>
                </a:moveTo>
                <a:lnTo>
                  <a:pt x="5333701" y="0"/>
                </a:lnTo>
                <a:lnTo>
                  <a:pt x="5333701" y="8608780"/>
                </a:lnTo>
                <a:lnTo>
                  <a:pt x="0" y="8608780"/>
                </a:lnTo>
                <a:lnTo>
                  <a:pt x="0" y="0"/>
                </a:lnTo>
                <a:close/>
              </a:path>
            </a:pathLst>
          </a:custGeom>
          <a:blipFill>
            <a:blip r:embed="rId2"/>
            <a:stretch>
              <a:fillRect/>
            </a:stretch>
          </a:blipFill>
        </p:spPr>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BEING BROKE (p57)</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6136320" y="1932392"/>
            <a:ext cx="11518044" cy="7478650"/>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Bold"/>
              </a:rPr>
              <a:t>Extension</a:t>
            </a:r>
          </a:p>
          <a:p>
            <a:pPr>
              <a:lnSpc>
                <a:spcPts val="4156"/>
              </a:lnSpc>
            </a:pPr>
            <a:endParaRPr lang="en-US" sz="2926" dirty="0">
              <a:solidFill>
                <a:srgbClr val="FFFFFF"/>
              </a:solidFill>
              <a:latin typeface="Montserrat Classic Bold"/>
            </a:endParaRPr>
          </a:p>
          <a:p>
            <a:pPr>
              <a:lnSpc>
                <a:spcPts val="4156"/>
              </a:lnSpc>
            </a:pPr>
            <a:r>
              <a:rPr lang="en-US" sz="2926" dirty="0">
                <a:solidFill>
                  <a:srgbClr val="FFFFFF"/>
                </a:solidFill>
                <a:latin typeface="Montserrat Classic"/>
              </a:rPr>
              <a:t>What impact do you think not having enough money has on schoolchildren? How has Marcus Rashford tried to help? What more does your school do? For example, does your school collect food for foodbanks? Offer a breakfast club? Like Erik’s school, does it have a ‘hardship fund’? Does it collect textbooks that students don’t need any more to give away or sell cheaply? Does it have second-hand uniform sales?</a:t>
            </a:r>
          </a:p>
          <a:p>
            <a:pPr>
              <a:lnSpc>
                <a:spcPts val="4156"/>
              </a:lnSpc>
            </a:pPr>
            <a:endParaRPr lang="en-US" sz="2926" dirty="0">
              <a:solidFill>
                <a:srgbClr val="FFFFFF"/>
              </a:solidFill>
              <a:latin typeface="Montserrat Classic"/>
            </a:endParaRPr>
          </a:p>
          <a:p>
            <a:pPr>
              <a:lnSpc>
                <a:spcPts val="4156"/>
              </a:lnSpc>
            </a:pPr>
            <a:r>
              <a:rPr lang="en-US" sz="2926" dirty="0">
                <a:solidFill>
                  <a:srgbClr val="FFFFFF"/>
                </a:solidFill>
                <a:latin typeface="Montserrat Classic"/>
              </a:rPr>
              <a:t>Form groups to discuss practical ways your school could help disadvantaged students at your school. Present these ideas back to the class.</a:t>
            </a:r>
          </a:p>
          <a:p>
            <a:pPr>
              <a:lnSpc>
                <a:spcPts val="4156"/>
              </a:lnSpc>
            </a:pPr>
            <a:endParaRPr lang="en-US" sz="2926" dirty="0">
              <a:solidFill>
                <a:srgbClr val="FFFFFF"/>
              </a:solidFill>
              <a:latin typeface="Montserrat Classic"/>
            </a:endParaRPr>
          </a:p>
        </p:txBody>
      </p:sp>
      <p:sp>
        <p:nvSpPr>
          <p:cNvPr id="14" name="Freeform 14"/>
          <p:cNvSpPr/>
          <p:nvPr/>
        </p:nvSpPr>
        <p:spPr>
          <a:xfrm>
            <a:off x="395064" y="1462903"/>
            <a:ext cx="5333701" cy="8608780"/>
          </a:xfrm>
          <a:custGeom>
            <a:avLst/>
            <a:gdLst/>
            <a:ahLst/>
            <a:cxnLst/>
            <a:rect l="l" t="t" r="r" b="b"/>
            <a:pathLst>
              <a:path w="5333701" h="8608780">
                <a:moveTo>
                  <a:pt x="0" y="0"/>
                </a:moveTo>
                <a:lnTo>
                  <a:pt x="5333701" y="0"/>
                </a:lnTo>
                <a:lnTo>
                  <a:pt x="5333701" y="8608780"/>
                </a:lnTo>
                <a:lnTo>
                  <a:pt x="0" y="8608780"/>
                </a:lnTo>
                <a:lnTo>
                  <a:pt x="0" y="0"/>
                </a:lnTo>
                <a:close/>
              </a:path>
            </a:pathLst>
          </a:custGeom>
          <a:blipFill>
            <a:blip r:embed="rId2"/>
            <a:stretch>
              <a:fillRect/>
            </a:stretch>
          </a:blipFill>
          <a:ln>
            <a:noFill/>
          </a:ln>
          <a:effectLst/>
        </p:spPr>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BEING BROKE (p57)</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6172200" y="1314962"/>
            <a:ext cx="11277600" cy="9286838"/>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Erik compares the way his life has fallen apart to a domino run toppling. </a:t>
            </a:r>
          </a:p>
          <a:p>
            <a:pPr>
              <a:lnSpc>
                <a:spcPts val="3304"/>
              </a:lnSpc>
            </a:pPr>
            <a:endParaRPr lang="en-US" sz="2926" dirty="0">
              <a:solidFill>
                <a:srgbClr val="FFFFFF"/>
              </a:solidFill>
              <a:latin typeface="Montserrat Classic"/>
            </a:endParaRPr>
          </a:p>
          <a:p>
            <a:pPr marL="631919" lvl="1" indent="-315959">
              <a:lnSpc>
                <a:spcPts val="4156"/>
              </a:lnSpc>
              <a:spcAft>
                <a:spcPts val="1200"/>
              </a:spcAft>
              <a:buFont typeface="Arial"/>
              <a:buChar char="•"/>
            </a:pPr>
            <a:r>
              <a:rPr lang="en-US" sz="2926" dirty="0">
                <a:solidFill>
                  <a:srgbClr val="FFFFFF"/>
                </a:solidFill>
                <a:latin typeface="Montserrat Classic"/>
              </a:rPr>
              <a:t>Do you think this is an effective metaphor? Why/why not? Would the poem work as well if the layout was conventionally left-aligned?</a:t>
            </a:r>
          </a:p>
          <a:p>
            <a:pPr marL="631919" lvl="1" indent="-315959">
              <a:lnSpc>
                <a:spcPts val="4156"/>
              </a:lnSpc>
              <a:spcAft>
                <a:spcPts val="1200"/>
              </a:spcAft>
              <a:buFont typeface="Arial"/>
              <a:buChar char="•"/>
            </a:pPr>
            <a:r>
              <a:rPr lang="en-US" sz="2926" dirty="0">
                <a:solidFill>
                  <a:srgbClr val="FFFFFF"/>
                </a:solidFill>
                <a:latin typeface="Montserrat Classic"/>
              </a:rPr>
              <a:t>Have you ever made one wrong decision that seemed to set off a whole load of others? How could you have stopped your ‘dominoes’ from tumbling?</a:t>
            </a:r>
          </a:p>
          <a:p>
            <a:pPr marL="631919" lvl="1" indent="-315959">
              <a:lnSpc>
                <a:spcPts val="4156"/>
              </a:lnSpc>
              <a:buFont typeface="Arial"/>
              <a:buChar char="•"/>
            </a:pPr>
            <a:r>
              <a:rPr lang="en-US" sz="2926" dirty="0">
                <a:solidFill>
                  <a:srgbClr val="FFFFFF"/>
                </a:solidFill>
                <a:latin typeface="Montserrat Classic"/>
              </a:rPr>
              <a:t>Think about a difficult decision you’ve got to make. Maybe choosing your GCSEs, telling a secret, whether you should ask out that crush…. ?  Write down the pros and cons in two columns. What are the possible consequences of choosing one way or the other? Do you think this is a good way to make a decision?</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4" name="Freeform 14"/>
          <p:cNvSpPr/>
          <p:nvPr/>
        </p:nvSpPr>
        <p:spPr>
          <a:xfrm>
            <a:off x="395064" y="2513920"/>
            <a:ext cx="5512528" cy="7091005"/>
          </a:xfrm>
          <a:custGeom>
            <a:avLst/>
            <a:gdLst/>
            <a:ahLst/>
            <a:cxnLst/>
            <a:rect l="l" t="t" r="r" b="b"/>
            <a:pathLst>
              <a:path w="5512528" h="7091005">
                <a:moveTo>
                  <a:pt x="0" y="0"/>
                </a:moveTo>
                <a:lnTo>
                  <a:pt x="5512528" y="0"/>
                </a:lnTo>
                <a:lnTo>
                  <a:pt x="5512528" y="7091005"/>
                </a:lnTo>
                <a:lnTo>
                  <a:pt x="0" y="7091005"/>
                </a:lnTo>
                <a:lnTo>
                  <a:pt x="0" y="0"/>
                </a:lnTo>
                <a:close/>
              </a:path>
            </a:pathLst>
          </a:custGeom>
          <a:blipFill>
            <a:blip r:embed="rId2"/>
            <a:stretch>
              <a:fillRect/>
            </a:stretch>
          </a:blipFill>
        </p:spPr>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DECISIONS AND CONSEQUENCES (p9)</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4707811" y="1314962"/>
            <a:ext cx="13419658" cy="9594614"/>
          </a:xfrm>
          <a:prstGeom prst="rect">
            <a:avLst/>
          </a:prstGeom>
        </p:spPr>
        <p:txBody>
          <a:bodyPr lIns="0" tIns="0" rIns="0" bIns="0" rtlCol="0" anchor="t">
            <a:spAutoFit/>
          </a:bodyPr>
          <a:lstStyle/>
          <a:p>
            <a:pPr>
              <a:lnSpc>
                <a:spcPts val="4156"/>
              </a:lnSpc>
            </a:pPr>
            <a:r>
              <a:rPr lang="en-US" sz="2926" dirty="0">
                <a:solidFill>
                  <a:srgbClr val="FFFFFF"/>
                </a:solidFill>
                <a:latin typeface="Montserrat Classic"/>
              </a:rPr>
              <a:t>Erik is in the rec, talking to the gang leader, K1. He’s on the point of agreeing to sell drugs for the gang when he ‘steps out of the action’ to directly address the listener.</a:t>
            </a:r>
          </a:p>
          <a:p>
            <a:pPr>
              <a:lnSpc>
                <a:spcPts val="1458"/>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Do you think Erik is just making excuses? Can you ever justify bad decisions because of the situation you’re in when you make them? Should we always be held responsible for our actions? </a:t>
            </a:r>
          </a:p>
          <a:p>
            <a:pPr marL="631919" lvl="1" indent="-315959">
              <a:lnSpc>
                <a:spcPts val="4156"/>
              </a:lnSpc>
              <a:spcBef>
                <a:spcPts val="1200"/>
              </a:spcBef>
              <a:buFont typeface="Arial"/>
              <a:buChar char="•"/>
            </a:pPr>
            <a:r>
              <a:rPr lang="en-US" sz="2926" dirty="0">
                <a:solidFill>
                  <a:srgbClr val="FFFFFF"/>
                </a:solidFill>
                <a:latin typeface="Montserrat Classic"/>
              </a:rPr>
              <a:t>We all make mistakes. Think about a choice you’ve made that hindsight revealed was the wrong one. If you knew then what you know now, could you have made a different decision? If you had, how do you think your life would be different now? Seconds chances are important. Have you been able to correct this wrong decision in any way?</a:t>
            </a:r>
          </a:p>
          <a:p>
            <a:pPr marL="631919" lvl="1" indent="-315959">
              <a:lnSpc>
                <a:spcPts val="4156"/>
              </a:lnSpc>
              <a:spcBef>
                <a:spcPts val="1200"/>
              </a:spcBef>
              <a:buFont typeface="Arial"/>
              <a:buChar char="•"/>
            </a:pPr>
            <a:r>
              <a:rPr lang="en-US" sz="2926" dirty="0">
                <a:solidFill>
                  <a:srgbClr val="FFFFFF"/>
                </a:solidFill>
                <a:latin typeface="Montserrat Classic"/>
              </a:rPr>
              <a:t>Do you think risk-takers ever consider the consequences of their actions? If you worked on the ‘Safety’ section, think back to your discussions about different types of risk-takers. </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4" name="Freeform 14"/>
          <p:cNvSpPr/>
          <p:nvPr/>
        </p:nvSpPr>
        <p:spPr>
          <a:xfrm>
            <a:off x="395064" y="1381637"/>
            <a:ext cx="3898718" cy="2818200"/>
          </a:xfrm>
          <a:custGeom>
            <a:avLst/>
            <a:gdLst/>
            <a:ahLst/>
            <a:cxnLst/>
            <a:rect l="l" t="t" r="r" b="b"/>
            <a:pathLst>
              <a:path w="3698888" h="2818200">
                <a:moveTo>
                  <a:pt x="0" y="0"/>
                </a:moveTo>
                <a:lnTo>
                  <a:pt x="3698887" y="0"/>
                </a:lnTo>
                <a:lnTo>
                  <a:pt x="3698887" y="2818200"/>
                </a:lnTo>
                <a:lnTo>
                  <a:pt x="0" y="2818200"/>
                </a:lnTo>
                <a:lnTo>
                  <a:pt x="0" y="0"/>
                </a:lnTo>
                <a:close/>
              </a:path>
            </a:pathLst>
          </a:custGeom>
          <a:blipFill>
            <a:blip r:embed="rId2"/>
            <a:stretch>
              <a:fillRect/>
            </a:stretch>
          </a:blipFill>
        </p:spPr>
        <p:txBody>
          <a:bodyPr wrap="none" rIns="72000"/>
          <a:lstStyle/>
          <a:p>
            <a:endParaRPr lang="en-GB"/>
          </a:p>
        </p:txBody>
      </p:sp>
      <p:sp>
        <p:nvSpPr>
          <p:cNvPr id="15" name="Freeform 15"/>
          <p:cNvSpPr/>
          <p:nvPr/>
        </p:nvSpPr>
        <p:spPr>
          <a:xfrm>
            <a:off x="395064" y="4179472"/>
            <a:ext cx="3898719" cy="5985358"/>
          </a:xfrm>
          <a:custGeom>
            <a:avLst/>
            <a:gdLst/>
            <a:ahLst/>
            <a:cxnLst/>
            <a:rect l="l" t="t" r="r" b="b"/>
            <a:pathLst>
              <a:path w="3898719" h="5985358">
                <a:moveTo>
                  <a:pt x="0" y="0"/>
                </a:moveTo>
                <a:lnTo>
                  <a:pt x="3898719" y="0"/>
                </a:lnTo>
                <a:lnTo>
                  <a:pt x="3898719" y="5985358"/>
                </a:lnTo>
                <a:lnTo>
                  <a:pt x="0" y="5985358"/>
                </a:lnTo>
                <a:lnTo>
                  <a:pt x="0" y="0"/>
                </a:lnTo>
                <a:close/>
              </a:path>
            </a:pathLst>
          </a:custGeom>
          <a:blipFill>
            <a:blip r:embed="rId3"/>
            <a:stretch>
              <a:fillRect/>
            </a:stretch>
          </a:blipFill>
        </p:spPr>
      </p:sp>
      <p:sp>
        <p:nvSpPr>
          <p:cNvPr id="16" name="TextBox 16"/>
          <p:cNvSpPr txBox="1"/>
          <p:nvPr/>
        </p:nvSpPr>
        <p:spPr>
          <a:xfrm>
            <a:off x="395064" y="361396"/>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DECISIONS AND CONSEQUENCES (p118-119)</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7137282" y="2509253"/>
            <a:ext cx="10236318" cy="5324214"/>
          </a:xfrm>
          <a:prstGeom prst="rect">
            <a:avLst/>
          </a:prstGeom>
        </p:spPr>
        <p:txBody>
          <a:bodyPr wrap="square" lIns="0" tIns="0" rIns="0" bIns="0" rtlCol="0" anchor="t">
            <a:spAutoFit/>
          </a:bodyPr>
          <a:lstStyle/>
          <a:p>
            <a:pPr>
              <a:lnSpc>
                <a:spcPts val="4156"/>
              </a:lnSpc>
            </a:pPr>
            <a:endParaRPr dirty="0"/>
          </a:p>
          <a:p>
            <a:pPr marL="631919" lvl="1" indent="-315959">
              <a:lnSpc>
                <a:spcPts val="4156"/>
              </a:lnSpc>
              <a:buFont typeface="Arial"/>
              <a:buChar char="•"/>
            </a:pPr>
            <a:r>
              <a:rPr lang="en-US" sz="2926" dirty="0">
                <a:solidFill>
                  <a:srgbClr val="FFFFFF"/>
                </a:solidFill>
                <a:latin typeface="Montserrat Classic"/>
              </a:rPr>
              <a:t>Extension: Follow the link to the author’s website to find out more about the writing of </a:t>
            </a:r>
            <a:r>
              <a:rPr lang="en-US" sz="2926" i="1" dirty="0">
                <a:solidFill>
                  <a:srgbClr val="FFFFFF"/>
                </a:solidFill>
                <a:latin typeface="Montserrat Classic"/>
              </a:rPr>
              <a:t>Crossing the Line </a:t>
            </a:r>
            <a:r>
              <a:rPr lang="en-US" sz="2926" dirty="0">
                <a:solidFill>
                  <a:srgbClr val="FFFFFF"/>
                </a:solidFill>
                <a:latin typeface="Montserrat Classic"/>
              </a:rPr>
              <a:t>and sources of help and support: </a:t>
            </a:r>
            <a:r>
              <a:rPr lang="en-US" sz="2926" u="sng" dirty="0">
                <a:solidFill>
                  <a:schemeClr val="accent2">
                    <a:lumMod val="75000"/>
                  </a:schemeClr>
                </a:solidFill>
                <a:latin typeface="Montserrat Classic"/>
                <a:hlinkClick r:id="rId2" tooltip="https://www.tiafisher.com/writing-crossing-the-line">
                  <a:extLst>
                    <a:ext uri="{A12FA001-AC4F-418D-AE19-62706E023703}">
                      <ahyp:hlinkClr xmlns:ahyp="http://schemas.microsoft.com/office/drawing/2018/hyperlinkcolor" val="tx"/>
                    </a:ext>
                  </a:extLst>
                </a:hlinkClick>
              </a:rPr>
              <a:t>https://www.tiafisher.com/writing-crossing-the-line</a:t>
            </a:r>
            <a:r>
              <a:rPr lang="en-US" sz="2926" dirty="0">
                <a:solidFill>
                  <a:srgbClr val="FFFFFF"/>
                </a:solidFill>
                <a:latin typeface="Montserrat Classic"/>
              </a:rPr>
              <a:t>.</a:t>
            </a:r>
          </a:p>
          <a:p>
            <a:pPr marL="315960" lvl="1">
              <a:lnSpc>
                <a:spcPts val="4156"/>
              </a:lnSpc>
            </a:pPr>
            <a:r>
              <a:rPr lang="en-US" sz="2926" dirty="0">
                <a:solidFill>
                  <a:srgbClr val="FFFFFF"/>
                </a:solidFill>
                <a:latin typeface="Montserrat Classic"/>
              </a:rPr>
              <a:t> </a:t>
            </a:r>
          </a:p>
          <a:p>
            <a:pPr marL="631919" lvl="1" indent="-315959">
              <a:lnSpc>
                <a:spcPts val="4156"/>
              </a:lnSpc>
              <a:buFont typeface="Arial"/>
              <a:buChar char="•"/>
            </a:pPr>
            <a:r>
              <a:rPr lang="en-US" sz="2926" dirty="0">
                <a:solidFill>
                  <a:srgbClr val="FFFFFF"/>
                </a:solidFill>
                <a:latin typeface="Montserrat Classic"/>
              </a:rPr>
              <a:t>What might stop Erik reaching out for help?</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6" name="TextBox 16"/>
          <p:cNvSpPr txBox="1"/>
          <p:nvPr/>
        </p:nvSpPr>
        <p:spPr>
          <a:xfrm>
            <a:off x="395064" y="361396"/>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GETTING HELP (p345)</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pic>
        <p:nvPicPr>
          <p:cNvPr id="21" name="Picture 20" descr="A black text on a white background&#10;&#10;Description automatically generated">
            <a:extLst>
              <a:ext uri="{FF2B5EF4-FFF2-40B4-BE49-F238E27FC236}">
                <a16:creationId xmlns:a16="http://schemas.microsoft.com/office/drawing/2014/main" id="{B9ED3065-1DD3-BA3B-0041-9B148125F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786" y="2068078"/>
            <a:ext cx="6124769" cy="66578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395064" y="1187149"/>
            <a:ext cx="17803973" cy="3058847"/>
          </a:xfrm>
          <a:prstGeom prst="rect">
            <a:avLst/>
          </a:prstGeom>
        </p:spPr>
        <p:txBody>
          <a:bodyPr lIns="0" tIns="0" rIns="0" bIns="0" rtlCol="0" anchor="t">
            <a:spAutoFit/>
          </a:bodyPr>
          <a:lstStyle/>
          <a:p>
            <a:pPr>
              <a:lnSpc>
                <a:spcPts val="1174"/>
              </a:lnSpc>
            </a:pPr>
            <a:endParaRPr/>
          </a:p>
          <a:p>
            <a:pPr>
              <a:lnSpc>
                <a:spcPts val="3872"/>
              </a:lnSpc>
            </a:pPr>
            <a:r>
              <a:rPr lang="en-US" sz="2726">
                <a:solidFill>
                  <a:srgbClr val="FFFFFF"/>
                </a:solidFill>
                <a:latin typeface="Montserrat Classic"/>
              </a:rPr>
              <a:t>At this point in the story, Erik has been asked to carry a mysterious package for the drugs gang. He and Ravi have discovered it is a gun. Erik doesn’t want to carry the package, especially now he knows it’s a gun, but he’s being forced to.</a:t>
            </a:r>
          </a:p>
          <a:p>
            <a:pPr>
              <a:lnSpc>
                <a:spcPts val="3872"/>
              </a:lnSpc>
            </a:pPr>
            <a:endParaRPr lang="en-US" sz="2726">
              <a:solidFill>
                <a:srgbClr val="FFFFFF"/>
              </a:solidFill>
              <a:latin typeface="Montserrat Classic"/>
            </a:endParaRPr>
          </a:p>
          <a:p>
            <a:pPr>
              <a:lnSpc>
                <a:spcPts val="3872"/>
              </a:lnSpc>
            </a:pPr>
            <a:endParaRPr lang="en-US" sz="2726">
              <a:solidFill>
                <a:srgbClr val="FFFFFF"/>
              </a:solidFill>
              <a:latin typeface="Montserrat Classic"/>
            </a:endParaRPr>
          </a:p>
          <a:p>
            <a:pPr>
              <a:lnSpc>
                <a:spcPts val="3872"/>
              </a:lnSpc>
            </a:pPr>
            <a:endParaRPr lang="en-US" sz="2726">
              <a:solidFill>
                <a:srgbClr val="FFFFFF"/>
              </a:solidFill>
              <a:latin typeface="Montserrat Classic"/>
            </a:endParaRPr>
          </a:p>
        </p:txBody>
      </p:sp>
      <p:sp>
        <p:nvSpPr>
          <p:cNvPr id="14" name="Freeform 14"/>
          <p:cNvSpPr/>
          <p:nvPr/>
        </p:nvSpPr>
        <p:spPr>
          <a:xfrm>
            <a:off x="95250" y="3728007"/>
            <a:ext cx="7251451" cy="4662832"/>
          </a:xfrm>
          <a:custGeom>
            <a:avLst/>
            <a:gdLst/>
            <a:ahLst/>
            <a:cxnLst/>
            <a:rect l="l" t="t" r="r" b="b"/>
            <a:pathLst>
              <a:path w="7251451" h="4662832">
                <a:moveTo>
                  <a:pt x="0" y="0"/>
                </a:moveTo>
                <a:lnTo>
                  <a:pt x="7251451" y="0"/>
                </a:lnTo>
                <a:lnTo>
                  <a:pt x="7251451" y="4662832"/>
                </a:lnTo>
                <a:lnTo>
                  <a:pt x="0" y="4662832"/>
                </a:lnTo>
                <a:lnTo>
                  <a:pt x="0" y="0"/>
                </a:lnTo>
                <a:close/>
              </a:path>
            </a:pathLst>
          </a:custGeom>
          <a:blipFill>
            <a:blip r:embed="rId2"/>
            <a:stretch>
              <a:fillRect/>
            </a:stretch>
          </a:blipFill>
        </p:spPr>
      </p:sp>
      <p:sp>
        <p:nvSpPr>
          <p:cNvPr id="15" name="TextBox 15"/>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WEAPONS (p295)</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
        <p:nvSpPr>
          <p:cNvPr id="17" name="TextBox 17"/>
          <p:cNvSpPr txBox="1"/>
          <p:nvPr/>
        </p:nvSpPr>
        <p:spPr>
          <a:xfrm>
            <a:off x="7236585" y="1297568"/>
            <a:ext cx="10860558" cy="10107940"/>
          </a:xfrm>
          <a:prstGeom prst="rect">
            <a:avLst/>
          </a:prstGeom>
        </p:spPr>
        <p:txBody>
          <a:bodyPr lIns="0" tIns="0" rIns="0" bIns="0" rtlCol="0" anchor="t">
            <a:spAutoFit/>
          </a:bodyPr>
          <a:lstStyle/>
          <a:p>
            <a:pPr>
              <a:lnSpc>
                <a:spcPts val="1458"/>
              </a:lnSpc>
            </a:pPr>
            <a:endParaRPr dirty="0"/>
          </a:p>
          <a:p>
            <a:pPr>
              <a:lnSpc>
                <a:spcPts val="4156"/>
              </a:lnSpc>
            </a:pPr>
            <a:endParaRPr dirty="0"/>
          </a:p>
          <a:p>
            <a:pPr>
              <a:lnSpc>
                <a:spcPts val="4156"/>
              </a:lnSpc>
            </a:pPr>
            <a:endParaRPr dirty="0"/>
          </a:p>
          <a:p>
            <a:pPr marL="631919" lvl="1" indent="-315959">
              <a:lnSpc>
                <a:spcPts val="4156"/>
              </a:lnSpc>
              <a:buFont typeface="Arial"/>
              <a:buChar char="•"/>
            </a:pPr>
            <a:r>
              <a:rPr lang="en-US" sz="2926" dirty="0">
                <a:solidFill>
                  <a:srgbClr val="FFFFFF"/>
                </a:solidFill>
                <a:latin typeface="Montserrat Classic"/>
              </a:rPr>
              <a:t>Why do you think the author doesn’t directly tell us the package is a gun? </a:t>
            </a:r>
          </a:p>
          <a:p>
            <a:pPr marL="631919" lvl="1" indent="-315959">
              <a:lnSpc>
                <a:spcPts val="4156"/>
              </a:lnSpc>
              <a:buFont typeface="Arial"/>
              <a:buChar char="•"/>
            </a:pPr>
            <a:r>
              <a:rPr lang="en-US" sz="2926" dirty="0">
                <a:solidFill>
                  <a:srgbClr val="FFFFFF"/>
                </a:solidFill>
                <a:latin typeface="Montserrat Classic"/>
              </a:rPr>
              <a:t>Have any young people you know been involved with weapons like knives or guns? What do you think of young people carrying knives? Would you ever carry a knife in any circumstances? What could be the consequence of carrying a weapon?</a:t>
            </a:r>
          </a:p>
          <a:p>
            <a:pPr marL="631919" lvl="1" indent="-315959">
              <a:lnSpc>
                <a:spcPts val="4156"/>
              </a:lnSpc>
              <a:buFont typeface="Arial"/>
              <a:buChar char="•"/>
            </a:pPr>
            <a:r>
              <a:rPr lang="en-US" sz="2926" dirty="0">
                <a:solidFill>
                  <a:srgbClr val="FFFFFF"/>
                </a:solidFill>
                <a:latin typeface="Montserrat Classic"/>
              </a:rPr>
              <a:t>What kind of hold do you think the gang could have over Erik?</a:t>
            </a:r>
          </a:p>
          <a:p>
            <a:pPr marL="631919" lvl="1" indent="-315959">
              <a:lnSpc>
                <a:spcPts val="4156"/>
              </a:lnSpc>
              <a:buFont typeface="Arial"/>
              <a:buChar char="•"/>
            </a:pPr>
            <a:r>
              <a:rPr lang="en-US" sz="2926" dirty="0">
                <a:solidFill>
                  <a:srgbClr val="FFFFFF"/>
                </a:solidFill>
                <a:latin typeface="Montserrat Classic"/>
              </a:rPr>
              <a:t>When Erik’s best friend Ravi finds out about Erik’s involvement with the gang, Erik persuades him not tell anyone because he’s scared of what happens to ‘snitches’. Do you think Ravi should tell anyone? Discuss why or why not.</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819686" y="1335883"/>
            <a:ext cx="15736875" cy="2284921"/>
          </a:xfrm>
          <a:prstGeom prst="rect">
            <a:avLst/>
          </a:prstGeom>
        </p:spPr>
        <p:txBody>
          <a:bodyPr wrap="square" lIns="0" tIns="0" rIns="0" bIns="0" rtlCol="0" anchor="t">
            <a:spAutoFit/>
          </a:bodyPr>
          <a:lstStyle/>
          <a:p>
            <a:pPr algn="ctr">
              <a:lnSpc>
                <a:spcPts val="4156"/>
              </a:lnSpc>
            </a:pPr>
            <a:r>
              <a:rPr lang="en-US" sz="2926" dirty="0">
                <a:solidFill>
                  <a:srgbClr val="FFFFFF"/>
                </a:solidFill>
                <a:latin typeface="Montserrat Classic"/>
              </a:rPr>
              <a:t>Before you read these poems, squint at them to look at the shape. What do you think they will be about? Now read them.</a:t>
            </a:r>
          </a:p>
          <a:p>
            <a:pPr algn="ctr">
              <a:lnSpc>
                <a:spcPts val="4156"/>
              </a:lnSpc>
            </a:pPr>
            <a:endParaRPr lang="en-US" sz="2926" dirty="0">
              <a:solidFill>
                <a:srgbClr val="FFFFFF"/>
              </a:solidFill>
              <a:latin typeface="Montserrat Classic"/>
            </a:endParaRPr>
          </a:p>
          <a:p>
            <a:pPr algn="ctr">
              <a:lnSpc>
                <a:spcPts val="1458"/>
              </a:lnSpc>
            </a:pPr>
            <a:endParaRPr lang="en-US" sz="2926" dirty="0">
              <a:solidFill>
                <a:srgbClr val="FFFFFF"/>
              </a:solidFill>
              <a:latin typeface="Montserrat Classic"/>
            </a:endParaRPr>
          </a:p>
          <a:p>
            <a:pPr algn="ctr">
              <a:lnSpc>
                <a:spcPts val="4156"/>
              </a:lnSpc>
            </a:pPr>
            <a:endParaRPr lang="en-US" sz="2926" dirty="0">
              <a:solidFill>
                <a:srgbClr val="FFFFFF"/>
              </a:solidFill>
              <a:latin typeface="Montserrat Classic"/>
            </a:endParaRPr>
          </a:p>
        </p:txBody>
      </p:sp>
      <p:sp>
        <p:nvSpPr>
          <p:cNvPr id="15" name="Freeform 15"/>
          <p:cNvSpPr/>
          <p:nvPr/>
        </p:nvSpPr>
        <p:spPr>
          <a:xfrm>
            <a:off x="5029200" y="3211446"/>
            <a:ext cx="4785644" cy="6580254"/>
          </a:xfrm>
          <a:custGeom>
            <a:avLst/>
            <a:gdLst/>
            <a:ahLst/>
            <a:cxnLst/>
            <a:rect l="l" t="t" r="r" b="b"/>
            <a:pathLst>
              <a:path w="5324528" h="7029219">
                <a:moveTo>
                  <a:pt x="0" y="0"/>
                </a:moveTo>
                <a:lnTo>
                  <a:pt x="5324528" y="0"/>
                </a:lnTo>
                <a:lnTo>
                  <a:pt x="5324528" y="7029219"/>
                </a:lnTo>
                <a:lnTo>
                  <a:pt x="0" y="7029219"/>
                </a:lnTo>
                <a:lnTo>
                  <a:pt x="0" y="0"/>
                </a:lnTo>
                <a:close/>
              </a:path>
            </a:pathLst>
          </a:custGeom>
          <a:blipFill>
            <a:blip r:embed="rId2"/>
            <a:stretch>
              <a:fillRect/>
            </a:stretch>
          </a:blipFill>
          <a:ln>
            <a:noFill/>
          </a:ln>
        </p:spPr>
      </p:sp>
      <p:grpSp>
        <p:nvGrpSpPr>
          <p:cNvPr id="16" name="Group 16"/>
          <p:cNvGrpSpPr/>
          <p:nvPr/>
        </p:nvGrpSpPr>
        <p:grpSpPr>
          <a:xfrm>
            <a:off x="9906000" y="2965538"/>
            <a:ext cx="8321861" cy="7030389"/>
            <a:chOff x="0" y="0"/>
            <a:chExt cx="11089264" cy="9238773"/>
          </a:xfrm>
        </p:grpSpPr>
        <p:sp>
          <p:nvSpPr>
            <p:cNvPr id="17" name="Freeform 17"/>
            <p:cNvSpPr/>
            <p:nvPr/>
          </p:nvSpPr>
          <p:spPr>
            <a:xfrm>
              <a:off x="0" y="0"/>
              <a:ext cx="6210940" cy="9238773"/>
            </a:xfrm>
            <a:custGeom>
              <a:avLst/>
              <a:gdLst/>
              <a:ahLst/>
              <a:cxnLst/>
              <a:rect l="l" t="t" r="r" b="b"/>
              <a:pathLst>
                <a:path w="6210940" h="9238773">
                  <a:moveTo>
                    <a:pt x="0" y="0"/>
                  </a:moveTo>
                  <a:lnTo>
                    <a:pt x="6210940" y="0"/>
                  </a:lnTo>
                  <a:lnTo>
                    <a:pt x="6210940" y="9238773"/>
                  </a:lnTo>
                  <a:lnTo>
                    <a:pt x="0" y="9238773"/>
                  </a:lnTo>
                  <a:lnTo>
                    <a:pt x="0" y="0"/>
                  </a:lnTo>
                  <a:close/>
                </a:path>
              </a:pathLst>
            </a:custGeom>
            <a:blipFill>
              <a:blip r:embed="rId3"/>
              <a:stretch>
                <a:fillRect/>
              </a:stretch>
            </a:blipFill>
          </p:spPr>
        </p:sp>
        <p:sp>
          <p:nvSpPr>
            <p:cNvPr id="18" name="Freeform 18"/>
            <p:cNvSpPr/>
            <p:nvPr/>
          </p:nvSpPr>
          <p:spPr>
            <a:xfrm>
              <a:off x="6208875" y="0"/>
              <a:ext cx="4880389" cy="9238773"/>
            </a:xfrm>
            <a:custGeom>
              <a:avLst/>
              <a:gdLst/>
              <a:ahLst/>
              <a:cxnLst/>
              <a:rect l="l" t="t" r="r" b="b"/>
              <a:pathLst>
                <a:path w="4880389" h="9238773">
                  <a:moveTo>
                    <a:pt x="0" y="0"/>
                  </a:moveTo>
                  <a:lnTo>
                    <a:pt x="4880389" y="0"/>
                  </a:lnTo>
                  <a:lnTo>
                    <a:pt x="4880389" y="9238773"/>
                  </a:lnTo>
                  <a:lnTo>
                    <a:pt x="0" y="9238773"/>
                  </a:lnTo>
                  <a:lnTo>
                    <a:pt x="0" y="0"/>
                  </a:lnTo>
                  <a:close/>
                </a:path>
              </a:pathLst>
            </a:custGeom>
            <a:blipFill>
              <a:blip r:embed="rId4"/>
              <a:stretch>
                <a:fillRect l="-13409" t="-1445"/>
              </a:stretch>
            </a:blipFill>
          </p:spPr>
        </p:sp>
      </p:grpSp>
      <p:sp>
        <p:nvSpPr>
          <p:cNvPr id="19" name="TextBox 19"/>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CONCRETE POETRY (p55, p136, p154)</a:t>
            </a:r>
          </a:p>
        </p:txBody>
      </p:sp>
      <p:sp>
        <p:nvSpPr>
          <p:cNvPr id="20" name="TextBox 20"/>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pic>
        <p:nvPicPr>
          <p:cNvPr id="22" name="Picture 21" descr="A spiral of text and words&#10;&#10;Description automatically generated with medium confidence">
            <a:extLst>
              <a:ext uri="{FF2B5EF4-FFF2-40B4-BE49-F238E27FC236}">
                <a16:creationId xmlns:a16="http://schemas.microsoft.com/office/drawing/2014/main" id="{C851266B-DEAF-E57E-B6EF-8763AC573D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9" y="2982846"/>
            <a:ext cx="4856439" cy="701308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6259332" y="1707840"/>
            <a:ext cx="11266668" cy="8209620"/>
          </a:xfrm>
          <a:prstGeom prst="rect">
            <a:avLst/>
          </a:prstGeom>
        </p:spPr>
        <p:txBody>
          <a:bodyPr wrap="square" lIns="0" tIns="0" rIns="0" bIns="0" rtlCol="0" anchor="t">
            <a:spAutoFit/>
          </a:bodyPr>
          <a:lstStyle/>
          <a:p>
            <a:pPr>
              <a:lnSpc>
                <a:spcPts val="1458"/>
              </a:lnSpc>
            </a:pPr>
            <a:endParaRPr dirty="0"/>
          </a:p>
          <a:p>
            <a:pPr marL="631919" lvl="1" indent="-315959">
              <a:lnSpc>
                <a:spcPts val="4156"/>
              </a:lnSpc>
              <a:buFont typeface="Arial"/>
              <a:buChar char="•"/>
            </a:pPr>
            <a:r>
              <a:rPr lang="en-US" sz="2926" dirty="0">
                <a:solidFill>
                  <a:srgbClr val="FFFFFF"/>
                </a:solidFill>
                <a:latin typeface="Montserrat Classic"/>
              </a:rPr>
              <a:t>This kind of shaped poem is often called a ‘concrete’ poem. Why do you think this is? How does the shape of the poem add to your reading of it?</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Choose a piece of your own writing and rewrite it as a single concrete poem. You can choose a scene from a story you’ve already written, or the paragraph you wrote about your ‘safe place’ from the ‘Safety’ section in these resources. Think about the essence of what you want to convey. There are lots of ways you can do this – have a look at these examples here: </a:t>
            </a:r>
            <a:r>
              <a:rPr lang="en-US" sz="2926" u="sng" dirty="0">
                <a:solidFill>
                  <a:schemeClr val="accent3">
                    <a:lumMod val="40000"/>
                    <a:lumOff val="60000"/>
                  </a:schemeClr>
                </a:solidFill>
                <a:latin typeface="Montserrat Classic"/>
                <a:hlinkClick r:id="rId2" tooltip="https://becomeawritertoday.com/concrete-poem-examples">
                  <a:extLst>
                    <a:ext uri="{A12FA001-AC4F-418D-AE19-62706E023703}">
                      <ahyp:hlinkClr xmlns:ahyp="http://schemas.microsoft.com/office/drawing/2018/hyperlinkcolor" val="tx"/>
                    </a:ext>
                  </a:extLst>
                </a:hlinkClick>
              </a:rPr>
              <a:t>https://becomeawritertoday.com/concrete-poem-examples</a:t>
            </a:r>
          </a:p>
          <a:p>
            <a:pPr>
              <a:lnSpc>
                <a:spcPts val="4156"/>
              </a:lnSpc>
            </a:pPr>
            <a:endParaRPr lang="en-US" sz="2926" u="sng" dirty="0">
              <a:solidFill>
                <a:srgbClr val="0000FF"/>
              </a:solidFill>
              <a:latin typeface="Montserrat Classic"/>
              <a:hlinkClick r:id="rId2" tooltip="https://becomeawritertoday.com/concrete-poem-examples">
                <a:extLst>
                  <a:ext uri="{A12FA001-AC4F-418D-AE19-62706E023703}">
                    <ahyp:hlinkClr xmlns:ahyp="http://schemas.microsoft.com/office/drawing/2018/hyperlinkcolor" val="tx"/>
                  </a:ext>
                </a:extLst>
              </a:hlinkClick>
            </a:endParaRPr>
          </a:p>
          <a:p>
            <a:pPr>
              <a:lnSpc>
                <a:spcPts val="4156"/>
              </a:lnSpc>
            </a:pPr>
            <a:endParaRPr lang="en-US" sz="2926" u="sng" dirty="0">
              <a:solidFill>
                <a:srgbClr val="0000FF"/>
              </a:solidFill>
              <a:latin typeface="Montserrat Classic"/>
              <a:hlinkClick r:id="rId2" tooltip="https://becomeawritertoday.com/concrete-poem-examples">
                <a:extLst>
                  <a:ext uri="{A12FA001-AC4F-418D-AE19-62706E023703}">
                    <ahyp:hlinkClr xmlns:ahyp="http://schemas.microsoft.com/office/drawing/2018/hyperlinkcolor" val="tx"/>
                  </a:ext>
                </a:extLst>
              </a:hlinkClick>
            </a:endParaRPr>
          </a:p>
        </p:txBody>
      </p:sp>
      <p:sp>
        <p:nvSpPr>
          <p:cNvPr id="16" name="TextBox 16"/>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ACTIVITY: CONCRETE POETRY (p55, p136, p154)</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pic>
        <p:nvPicPr>
          <p:cNvPr id="24" name="Picture 23" descr="A close-up of a football&#10;&#10;Description automatically generated">
            <a:extLst>
              <a:ext uri="{FF2B5EF4-FFF2-40B4-BE49-F238E27FC236}">
                <a16:creationId xmlns:a16="http://schemas.microsoft.com/office/drawing/2014/main" id="{2C5033E0-EE0B-82AE-0340-7E2A3D5D9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06" y="1487751"/>
            <a:ext cx="5325594" cy="84258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2436906" y="2400300"/>
            <a:ext cx="11451931" cy="6940041"/>
          </a:xfrm>
          <a:prstGeom prst="rect">
            <a:avLst/>
          </a:prstGeom>
        </p:spPr>
        <p:txBody>
          <a:bodyPr wrap="square" lIns="0" tIns="0" rIns="0" bIns="0" rtlCol="0" anchor="t">
            <a:spAutoFit/>
          </a:bodyPr>
          <a:lstStyle/>
          <a:p>
            <a:pPr marL="631919" lvl="1" indent="-315959">
              <a:lnSpc>
                <a:spcPts val="4156"/>
              </a:lnSpc>
              <a:buFont typeface="Arial"/>
              <a:buChar char="•"/>
            </a:pPr>
            <a:r>
              <a:rPr lang="en-US" sz="2926" dirty="0">
                <a:solidFill>
                  <a:srgbClr val="FFFFFF"/>
                </a:solidFill>
                <a:latin typeface="Montserrat Classic"/>
              </a:rPr>
              <a:t>Look at the different forms of poetry on this webpage and have a go at the exercises. </a:t>
            </a:r>
            <a:r>
              <a:rPr lang="en-US" sz="2926" u="sng" dirty="0">
                <a:solidFill>
                  <a:schemeClr val="accent3">
                    <a:lumMod val="40000"/>
                    <a:lumOff val="60000"/>
                  </a:schemeClr>
                </a:solidFill>
                <a:latin typeface="Montserrat Classic"/>
              </a:rPr>
              <a:t>https://poetry4kids.com/lessons/how-to-write-a-concrete-poem</a:t>
            </a:r>
          </a:p>
          <a:p>
            <a:pPr marL="631919" lvl="1" indent="-315959">
              <a:lnSpc>
                <a:spcPts val="4156"/>
              </a:lnSpc>
              <a:buFont typeface="Arial"/>
              <a:buChar char="•"/>
            </a:pPr>
            <a:endParaRPr lang="en-US" sz="2926" u="sng" dirty="0">
              <a:solidFill>
                <a:srgbClr val="FFFFFF"/>
              </a:solidFill>
              <a:latin typeface="Montserrat Classic"/>
              <a:hlinkClick r:id="rId2" tooltip="https://www.bbc.co.uk/bitesize/topics/zmbj382/articles/zn3skmn"/>
            </a:endParaRPr>
          </a:p>
          <a:p>
            <a:pPr marL="631919" lvl="1" indent="-315959">
              <a:lnSpc>
                <a:spcPts val="4156"/>
              </a:lnSpc>
              <a:buFont typeface="Arial"/>
              <a:buChar char="•"/>
            </a:pPr>
            <a:r>
              <a:rPr lang="en-US" sz="2926" dirty="0">
                <a:solidFill>
                  <a:srgbClr val="FFFFFF"/>
                </a:solidFill>
                <a:latin typeface="Montserrat Classic"/>
              </a:rPr>
              <a:t>Calligrams are when just an individual word take on the shape of its meaning. Can you find an example of a calligram in the excerpts from </a:t>
            </a:r>
            <a:r>
              <a:rPr lang="en-US" sz="2926" i="1" dirty="0">
                <a:solidFill>
                  <a:srgbClr val="FFFFFF"/>
                </a:solidFill>
                <a:latin typeface="Montserrat Classic"/>
              </a:rPr>
              <a:t>Crossing the Line</a:t>
            </a:r>
            <a:r>
              <a:rPr lang="en-US" sz="2926" dirty="0">
                <a:solidFill>
                  <a:srgbClr val="FFFFFF"/>
                </a:solidFill>
                <a:latin typeface="Montserrat Classic"/>
              </a:rPr>
              <a:t> in these resources? </a:t>
            </a:r>
            <a:r>
              <a:rPr lang="en-GB" sz="2926" dirty="0">
                <a:solidFill>
                  <a:srgbClr val="FFFFFF"/>
                </a:solidFill>
                <a:latin typeface="Montserrat Classic"/>
              </a:rPr>
              <a:t>Draw or type a calligram from any of these words: </a:t>
            </a:r>
            <a:r>
              <a:rPr lang="en-GB" sz="2926" i="1" dirty="0">
                <a:solidFill>
                  <a:srgbClr val="FFFFFF"/>
                </a:solidFill>
                <a:latin typeface="Montserrat Classic"/>
              </a:rPr>
              <a:t>fear, enormous, crumbling, angled.</a:t>
            </a:r>
          </a:p>
          <a:p>
            <a:pPr marL="631919" lvl="1" indent="-315959">
              <a:lnSpc>
                <a:spcPts val="4156"/>
              </a:lnSpc>
              <a:buFont typeface="Arial"/>
              <a:buChar char="•"/>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6" name="TextBox 16"/>
          <p:cNvSpPr txBox="1"/>
          <p:nvPr/>
        </p:nvSpPr>
        <p:spPr>
          <a:xfrm>
            <a:off x="395064" y="373381"/>
            <a:ext cx="17259300" cy="884431"/>
          </a:xfrm>
          <a:prstGeom prst="rect">
            <a:avLst/>
          </a:prstGeom>
        </p:spPr>
        <p:txBody>
          <a:bodyPr lIns="0" tIns="0" rIns="0" bIns="0" rtlCol="0" anchor="t">
            <a:spAutoFit/>
          </a:bodyPr>
          <a:lstStyle/>
          <a:p>
            <a:pPr algn="ctr">
              <a:lnSpc>
                <a:spcPts val="6748"/>
              </a:lnSpc>
            </a:pPr>
            <a:r>
              <a:rPr lang="en-US" sz="6426" spc="128" dirty="0">
                <a:solidFill>
                  <a:srgbClr val="FFFFFF"/>
                </a:solidFill>
                <a:latin typeface="Norwester"/>
              </a:rPr>
              <a:t>EXTENSION ACTIVITIES: CONCRETE POETRY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2" name="TextBox 12"/>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3" name="TextBox 13"/>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4" name="TextBox 14"/>
          <p:cNvSpPr txBox="1"/>
          <p:nvPr/>
        </p:nvSpPr>
        <p:spPr>
          <a:xfrm>
            <a:off x="5223913" y="2108255"/>
            <a:ext cx="13064087" cy="6401432"/>
          </a:xfrm>
          <a:prstGeom prst="rect">
            <a:avLst/>
          </a:prstGeom>
        </p:spPr>
        <p:txBody>
          <a:bodyPr lIns="0" tIns="0" rIns="0" bIns="0" rtlCol="0" anchor="t">
            <a:spAutoFit/>
          </a:bodyPr>
          <a:lstStyle/>
          <a:p>
            <a:pPr>
              <a:lnSpc>
                <a:spcPts val="4156"/>
              </a:lnSpc>
            </a:pPr>
            <a:r>
              <a:rPr lang="en-US" sz="2926" dirty="0">
                <a:solidFill>
                  <a:srgbClr val="FFFFFF"/>
                </a:solidFill>
                <a:latin typeface="Montserrat Classic"/>
              </a:rPr>
              <a:t>This is the opening of </a:t>
            </a:r>
            <a:r>
              <a:rPr lang="en-US" sz="2926" i="1" dirty="0">
                <a:solidFill>
                  <a:srgbClr val="FFFFFF"/>
                </a:solidFill>
                <a:latin typeface="Montserrat Classic"/>
              </a:rPr>
              <a:t>Crossing the Line .</a:t>
            </a: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How does it make you feel?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Who do you think the speaker is scared of?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Do you have any idea of who the speaker is talking to?</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Is this poetry? Why/Why not?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How does it feel to read it aloud? </a:t>
            </a:r>
          </a:p>
          <a:p>
            <a:pPr>
              <a:lnSpc>
                <a:spcPts val="4156"/>
              </a:lnSpc>
            </a:pPr>
            <a:endParaRPr lang="en-US" sz="2926" dirty="0">
              <a:solidFill>
                <a:srgbClr val="FFFFFF"/>
              </a:solidFill>
              <a:latin typeface="Montserrat Classic"/>
            </a:endParaRPr>
          </a:p>
        </p:txBody>
      </p:sp>
      <p:sp>
        <p:nvSpPr>
          <p:cNvPr id="15" name="Freeform 15"/>
          <p:cNvSpPr/>
          <p:nvPr/>
        </p:nvSpPr>
        <p:spPr>
          <a:xfrm>
            <a:off x="395065" y="275671"/>
            <a:ext cx="4035422" cy="9640408"/>
          </a:xfrm>
          <a:custGeom>
            <a:avLst/>
            <a:gdLst/>
            <a:ahLst/>
            <a:cxnLst/>
            <a:rect l="l" t="t" r="r" b="b"/>
            <a:pathLst>
              <a:path w="4312747" h="9856216">
                <a:moveTo>
                  <a:pt x="0" y="0"/>
                </a:moveTo>
                <a:lnTo>
                  <a:pt x="4312747" y="0"/>
                </a:lnTo>
                <a:lnTo>
                  <a:pt x="4312747" y="9856215"/>
                </a:lnTo>
                <a:lnTo>
                  <a:pt x="0" y="9856215"/>
                </a:lnTo>
                <a:lnTo>
                  <a:pt x="0" y="0"/>
                </a:lnTo>
                <a:close/>
              </a:path>
            </a:pathLst>
          </a:custGeom>
          <a:blipFill>
            <a:blip r:embed="rId2"/>
            <a:stretch>
              <a:fillRect l="-22389" r="-12891"/>
            </a:stretch>
          </a:blipFill>
          <a:effectLst/>
        </p:spPr>
      </p:sp>
      <p:sp>
        <p:nvSpPr>
          <p:cNvPr id="16" name="TextBox 16"/>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SAFETY (p1)</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2" name="TextBox 12"/>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3" name="TextBox 13"/>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4" name="TextBox 14"/>
          <p:cNvSpPr txBox="1"/>
          <p:nvPr/>
        </p:nvSpPr>
        <p:spPr>
          <a:xfrm>
            <a:off x="230930" y="1580699"/>
            <a:ext cx="17826141" cy="8863645"/>
          </a:xfrm>
          <a:prstGeom prst="rect">
            <a:avLst/>
          </a:prstGeom>
        </p:spPr>
        <p:txBody>
          <a:bodyPr wrap="square" lIns="0" tIns="0" rIns="0" bIns="0" rtlCol="0" anchor="t">
            <a:spAutoFit/>
          </a:bodyPr>
          <a:lstStyle/>
          <a:p>
            <a:pPr marL="457200" indent="-457200">
              <a:lnSpc>
                <a:spcPts val="4156"/>
              </a:lnSpc>
              <a:buFont typeface="Arial" panose="020B0604020202020204" pitchFamily="34" charset="0"/>
              <a:buChar char="•"/>
            </a:pPr>
            <a:r>
              <a:rPr lang="en-US" sz="2926" dirty="0">
                <a:solidFill>
                  <a:srgbClr val="FFFFFF"/>
                </a:solidFill>
                <a:latin typeface="Montserrat Classic"/>
              </a:rPr>
              <a:t>How does the way the text is laid out on the page affect the way you take in the information?</a:t>
            </a:r>
          </a:p>
          <a:p>
            <a:pPr lvl="1">
              <a:lnSpc>
                <a:spcPts val="4156"/>
              </a:lnSpc>
              <a:spcBef>
                <a:spcPts val="1200"/>
              </a:spcBef>
            </a:pPr>
            <a:r>
              <a:rPr lang="en-US" sz="2926" dirty="0">
                <a:solidFill>
                  <a:srgbClr val="FFFFFF"/>
                </a:solidFill>
                <a:latin typeface="Montserrat Classic"/>
              </a:rPr>
              <a:t>Here are the same words, written in prose: </a:t>
            </a:r>
          </a:p>
          <a:p>
            <a:pPr lvl="1">
              <a:lnSpc>
                <a:spcPts val="4156"/>
              </a:lnSpc>
              <a:spcBef>
                <a:spcPts val="1200"/>
              </a:spcBef>
            </a:pPr>
            <a:endParaRPr lang="en-US" sz="2926" dirty="0">
              <a:solidFill>
                <a:srgbClr val="FFFFFF"/>
              </a:solidFill>
              <a:latin typeface="Montserrat Classic"/>
            </a:endParaRPr>
          </a:p>
          <a:p>
            <a:pPr lvl="1">
              <a:lnSpc>
                <a:spcPts val="4156"/>
              </a:lnSpc>
              <a:spcBef>
                <a:spcPts val="1200"/>
              </a:spcBef>
            </a:pPr>
            <a:endParaRPr lang="en-US" sz="2926" dirty="0">
              <a:solidFill>
                <a:srgbClr val="FFFFFF"/>
              </a:solidFill>
              <a:latin typeface="Montserrat Classic"/>
            </a:endParaRPr>
          </a:p>
          <a:p>
            <a:pPr lvl="1">
              <a:lnSpc>
                <a:spcPts val="4156"/>
              </a:lnSpc>
              <a:spcBef>
                <a:spcPts val="1200"/>
              </a:spcBef>
            </a:pPr>
            <a:endParaRPr lang="en-US" sz="2926" dirty="0">
              <a:solidFill>
                <a:srgbClr val="FFFFFF"/>
              </a:solidFill>
              <a:latin typeface="Montserrat Classic"/>
            </a:endParaRPr>
          </a:p>
          <a:p>
            <a:pPr lvl="1">
              <a:lnSpc>
                <a:spcPts val="4156"/>
              </a:lnSpc>
              <a:spcBef>
                <a:spcPts val="1200"/>
              </a:spcBef>
            </a:pPr>
            <a:endParaRPr lang="en-US" sz="2926" dirty="0">
              <a:solidFill>
                <a:srgbClr val="FFFFFF"/>
              </a:solidFill>
              <a:latin typeface="Montserrat Classic"/>
            </a:endParaRPr>
          </a:p>
          <a:p>
            <a:pPr marL="773113" lvl="2" indent="-236538">
              <a:lnSpc>
                <a:spcPts val="4156"/>
              </a:lnSpc>
              <a:spcBef>
                <a:spcPts val="1200"/>
              </a:spcBef>
              <a:spcAft>
                <a:spcPts val="1200"/>
              </a:spcAft>
            </a:pPr>
            <a:r>
              <a:rPr lang="en-US" sz="2926" dirty="0">
                <a:solidFill>
                  <a:srgbClr val="FFFFFF"/>
                </a:solidFill>
                <a:latin typeface="Montserrat Classic"/>
              </a:rPr>
              <a:t>Which version do you think is most effective at conveying the speaker’s emotion, and why?</a:t>
            </a:r>
          </a:p>
          <a:p>
            <a:pPr marL="631919" lvl="1" indent="-315959">
              <a:lnSpc>
                <a:spcPts val="4156"/>
              </a:lnSpc>
              <a:spcAft>
                <a:spcPts val="1200"/>
              </a:spcAft>
              <a:buFont typeface="Arial"/>
              <a:buChar char="•"/>
            </a:pPr>
            <a:r>
              <a:rPr lang="en-US" sz="2926" dirty="0">
                <a:solidFill>
                  <a:srgbClr val="FFFFFF"/>
                </a:solidFill>
                <a:latin typeface="Montserrat Classic"/>
              </a:rPr>
              <a:t>Is feeling safe important to you? Use your imagination to think of a place where you feel really safe. Picture yourself there and write a paragraph about where are and how you are feeling.</a:t>
            </a:r>
          </a:p>
          <a:p>
            <a:pPr marL="631919" lvl="1" indent="-315959">
              <a:lnSpc>
                <a:spcPts val="4156"/>
              </a:lnSpc>
              <a:spcAft>
                <a:spcPts val="1200"/>
              </a:spcAft>
              <a:buFont typeface="Arial"/>
              <a:buChar char="•"/>
            </a:pPr>
            <a:r>
              <a:rPr lang="en-US" sz="2926" dirty="0">
                <a:solidFill>
                  <a:srgbClr val="FFFFFF"/>
                </a:solidFill>
                <a:latin typeface="Montserrat Classic"/>
              </a:rPr>
              <a:t>Some personalities can be described as ‘risk-taking’. Make a list of the kinds of jobs which would you require you to be a ‘risk-taker’. Is being a ‘risk-taker’ always a good or bad thing?</a:t>
            </a:r>
          </a:p>
          <a:p>
            <a:pPr>
              <a:lnSpc>
                <a:spcPts val="4156"/>
              </a:lnSpc>
            </a:pPr>
            <a:endParaRPr lang="en-US" sz="2926" dirty="0">
              <a:solidFill>
                <a:srgbClr val="FFFFFF"/>
              </a:solidFill>
              <a:latin typeface="Montserrat Classic"/>
            </a:endParaRPr>
          </a:p>
          <a:p>
            <a:pPr>
              <a:lnSpc>
                <a:spcPts val="4156"/>
              </a:lnSpc>
            </a:pPr>
            <a:endParaRPr lang="en-US" sz="2926" dirty="0">
              <a:solidFill>
                <a:srgbClr val="FFFFFF"/>
              </a:solidFill>
              <a:latin typeface="Montserrat Classic"/>
            </a:endParaRPr>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SAFETY (p1)</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
        <p:nvSpPr>
          <p:cNvPr id="18" name="TextBox 17">
            <a:extLst>
              <a:ext uri="{FF2B5EF4-FFF2-40B4-BE49-F238E27FC236}">
                <a16:creationId xmlns:a16="http://schemas.microsoft.com/office/drawing/2014/main" id="{80F07128-AB09-84C2-CC22-89FE74293312}"/>
              </a:ext>
            </a:extLst>
          </p:cNvPr>
          <p:cNvSpPr txBox="1"/>
          <p:nvPr/>
        </p:nvSpPr>
        <p:spPr>
          <a:xfrm>
            <a:off x="1524000" y="2857857"/>
            <a:ext cx="15205239" cy="2954655"/>
          </a:xfrm>
          <a:prstGeom prst="rect">
            <a:avLst/>
          </a:prstGeom>
          <a:noFill/>
        </p:spPr>
        <p:txBody>
          <a:bodyPr wrap="square" rtlCol="0">
            <a:spAutoFit/>
          </a:bodyPr>
          <a:lstStyle/>
          <a:p>
            <a:r>
              <a:rPr lang="en-US" sz="2800" dirty="0">
                <a:solidFill>
                  <a:srgbClr val="FFFFFF"/>
                </a:solidFill>
                <a:latin typeface="Montserrat Classic"/>
              </a:rPr>
              <a:t>‘A question for you: do you feel safe? Safe. Like opening your front door &amp; just walking out, like not sniffing the air for danger, checking left-right </a:t>
            </a:r>
            <a:r>
              <a:rPr lang="en-US" sz="2800" dirty="0" err="1">
                <a:solidFill>
                  <a:srgbClr val="FFFFFF"/>
                </a:solidFill>
                <a:latin typeface="Montserrat Classic"/>
              </a:rPr>
              <a:t>left-right</a:t>
            </a:r>
            <a:r>
              <a:rPr lang="en-US" sz="2800" dirty="0">
                <a:solidFill>
                  <a:srgbClr val="FFFFFF"/>
                </a:solidFill>
                <a:latin typeface="Montserrat Classic"/>
              </a:rPr>
              <a:t>, left-right </a:t>
            </a:r>
            <a:r>
              <a:rPr lang="en-US" sz="2800" dirty="0" err="1">
                <a:solidFill>
                  <a:srgbClr val="FFFFFF"/>
                </a:solidFill>
                <a:latin typeface="Montserrat Classic"/>
              </a:rPr>
              <a:t>left-right</a:t>
            </a:r>
            <a:r>
              <a:rPr lang="en-US" sz="2800" dirty="0">
                <a:solidFill>
                  <a:srgbClr val="FFFFFF"/>
                </a:solidFill>
                <a:latin typeface="Montserrat Classic"/>
              </a:rPr>
              <a:t>, cautious as a little kid crossing the road. Safe. Like the map of your city isn’t riddled with holes of black scorched no-go postcodes where your life’s worth less than paper. Safe. Like waving Mum goodbye &amp; not thinking the next time she sees you, you might be on a slab. You know. That kind of safe.’</a:t>
            </a:r>
            <a:endParaRPr lang="en-US" sz="3600" dirty="0">
              <a:solidFill>
                <a:srgbClr val="FFFFFF"/>
              </a:solidFill>
              <a:latin typeface="Montserrat Classic"/>
            </a:endParaRP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2" name="TextBox 12"/>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3" name="TextBox 13"/>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4" name="TextBox 14"/>
          <p:cNvSpPr txBox="1"/>
          <p:nvPr/>
        </p:nvSpPr>
        <p:spPr>
          <a:xfrm>
            <a:off x="6188342" y="1580699"/>
            <a:ext cx="11871058" cy="8632812"/>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When Erik starts at secondary school, he's immediately picked on. He realises at this school it’s ‘not OK’ to have red hair.</a:t>
            </a:r>
          </a:p>
          <a:p>
            <a:pPr marL="457200" indent="-457200">
              <a:lnSpc>
                <a:spcPts val="4156"/>
              </a:lnSpc>
              <a:spcBef>
                <a:spcPts val="1200"/>
              </a:spcBef>
              <a:buFont typeface="Arial" panose="020B0604020202020204" pitchFamily="34" charset="0"/>
              <a:buChar char="•"/>
            </a:pPr>
            <a:r>
              <a:rPr lang="en-US" sz="2926" dirty="0">
                <a:solidFill>
                  <a:srgbClr val="FFFFFF"/>
                </a:solidFill>
                <a:latin typeface="Montserrat Classic"/>
              </a:rPr>
              <a:t>What is the effect of the dynamic text layout and the different typefaces?</a:t>
            </a:r>
          </a:p>
          <a:p>
            <a:pPr marL="631919" lvl="1" indent="-315959">
              <a:lnSpc>
                <a:spcPts val="4156"/>
              </a:lnSpc>
              <a:spcBef>
                <a:spcPts val="1200"/>
              </a:spcBef>
              <a:buFont typeface="Arial"/>
              <a:buChar char="•"/>
            </a:pPr>
            <a:r>
              <a:rPr lang="en-US" sz="2926" dirty="0">
                <a:solidFill>
                  <a:srgbClr val="FFFFFF"/>
                </a:solidFill>
                <a:latin typeface="Montserrat Classic"/>
              </a:rPr>
              <a:t>Why do you think people with this particular hair colour are picked on? Do you think it’s fair? What other physical characteristics do people make fun of? How do you think it feels to be mocked for something you can’t change?</a:t>
            </a:r>
          </a:p>
          <a:p>
            <a:pPr marL="631919" lvl="1" indent="-315959">
              <a:lnSpc>
                <a:spcPts val="4156"/>
              </a:lnSpc>
              <a:spcBef>
                <a:spcPts val="1200"/>
              </a:spcBef>
              <a:buFont typeface="Arial"/>
              <a:buChar char="•"/>
            </a:pPr>
            <a:r>
              <a:rPr lang="en-US" sz="2926" dirty="0">
                <a:solidFill>
                  <a:srgbClr val="FFFFFF"/>
                </a:solidFill>
                <a:latin typeface="Montserrat Classic"/>
              </a:rPr>
              <a:t>If it happened to you (or a friend) what could you do about it? Have you every stuck up for a friend? What might stop you from trying to help?</a:t>
            </a:r>
          </a:p>
          <a:p>
            <a:pPr marL="631919" lvl="1" indent="-315959">
              <a:lnSpc>
                <a:spcPts val="4156"/>
              </a:lnSpc>
              <a:spcBef>
                <a:spcPts val="1200"/>
              </a:spcBef>
              <a:buFont typeface="Arial"/>
              <a:buChar char="•"/>
            </a:pPr>
            <a:r>
              <a:rPr lang="en-US" sz="2926" dirty="0">
                <a:solidFill>
                  <a:srgbClr val="FFFFFF"/>
                </a:solidFill>
                <a:latin typeface="Montserrat Classic"/>
              </a:rPr>
              <a:t>Erik says his mum has ‘absolutely no idea’. Why do you think she’s so unaware? Do you tell the people at home everything that goes on at school? </a:t>
            </a:r>
          </a:p>
          <a:p>
            <a:pPr>
              <a:lnSpc>
                <a:spcPts val="4156"/>
              </a:lnSpc>
            </a:pPr>
            <a:endParaRPr lang="en-US" sz="2926" dirty="0">
              <a:solidFill>
                <a:srgbClr val="FFFFFF"/>
              </a:solidFill>
              <a:latin typeface="Montserrat Classic"/>
            </a:endParaRPr>
          </a:p>
        </p:txBody>
      </p:sp>
      <p:sp>
        <p:nvSpPr>
          <p:cNvPr id="15" name="Freeform 15"/>
          <p:cNvSpPr/>
          <p:nvPr/>
        </p:nvSpPr>
        <p:spPr>
          <a:xfrm>
            <a:off x="395064" y="1647374"/>
            <a:ext cx="5344598" cy="7922739"/>
          </a:xfrm>
          <a:custGeom>
            <a:avLst/>
            <a:gdLst/>
            <a:ahLst/>
            <a:cxnLst/>
            <a:rect l="l" t="t" r="r" b="b"/>
            <a:pathLst>
              <a:path w="5344598" h="7922739">
                <a:moveTo>
                  <a:pt x="0" y="0"/>
                </a:moveTo>
                <a:lnTo>
                  <a:pt x="5344598" y="0"/>
                </a:lnTo>
                <a:lnTo>
                  <a:pt x="5344598" y="7922739"/>
                </a:lnTo>
                <a:lnTo>
                  <a:pt x="0" y="7922739"/>
                </a:lnTo>
                <a:lnTo>
                  <a:pt x="0" y="0"/>
                </a:lnTo>
                <a:close/>
              </a:path>
            </a:pathLst>
          </a:custGeom>
          <a:blipFill>
            <a:blip r:embed="rId2"/>
            <a:stretch>
              <a:fillRect l="-8729" t="-4492" b="-5888"/>
            </a:stretch>
          </a:blipFill>
          <a:effectLst/>
        </p:spPr>
      </p:sp>
      <p:sp>
        <p:nvSpPr>
          <p:cNvPr id="16" name="TextBox 16"/>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BULLYING (p14)</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Freeform 2"/>
          <p:cNvSpPr/>
          <p:nvPr/>
        </p:nvSpPr>
        <p:spPr>
          <a:xfrm>
            <a:off x="162405" y="730779"/>
            <a:ext cx="4280545" cy="9258300"/>
          </a:xfrm>
          <a:custGeom>
            <a:avLst/>
            <a:gdLst/>
            <a:ahLst/>
            <a:cxnLst/>
            <a:rect l="l" t="t" r="r" b="b"/>
            <a:pathLst>
              <a:path w="4280545" h="9258300">
                <a:moveTo>
                  <a:pt x="0" y="0"/>
                </a:moveTo>
                <a:lnTo>
                  <a:pt x="4280545" y="0"/>
                </a:lnTo>
                <a:lnTo>
                  <a:pt x="4280545" y="9258300"/>
                </a:lnTo>
                <a:lnTo>
                  <a:pt x="0" y="9258300"/>
                </a:lnTo>
                <a:lnTo>
                  <a:pt x="0" y="0"/>
                </a:lnTo>
                <a:close/>
              </a:path>
            </a:pathLst>
          </a:custGeom>
          <a:blipFill>
            <a:blip r:embed="rId2"/>
            <a:stretch>
              <a:fillRect/>
            </a:stretch>
          </a:blipFill>
        </p:spPr>
      </p:sp>
      <p:sp>
        <p:nvSpPr>
          <p:cNvPr id="3" name="TextBox 3"/>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4" name="TextBox 4"/>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5" name="TextBox 5"/>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6" name="TextBox 6"/>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7" name="TextBox 7"/>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8" name="TextBox 8"/>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9" name="TextBox 9"/>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0" name="TextBox 10"/>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1" name="TextBox 11"/>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2" name="TextBox 12"/>
          <p:cNvSpPr txBox="1"/>
          <p:nvPr/>
        </p:nvSpPr>
        <p:spPr>
          <a:xfrm>
            <a:off x="4707811" y="8495304"/>
            <a:ext cx="3455061" cy="190989"/>
          </a:xfrm>
          <a:prstGeom prst="rect">
            <a:avLst/>
          </a:prstGeom>
        </p:spPr>
        <p:txBody>
          <a:bodyPr lIns="0" tIns="0" rIns="0" bIns="0" rtlCol="0" anchor="t">
            <a:spAutoFit/>
          </a:bodyPr>
          <a:lstStyle/>
          <a:p>
            <a:pPr algn="l">
              <a:lnSpc>
                <a:spcPts val="1504"/>
              </a:lnSpc>
            </a:pPr>
            <a:endParaRPr/>
          </a:p>
        </p:txBody>
      </p:sp>
      <p:sp>
        <p:nvSpPr>
          <p:cNvPr id="13" name="TextBox 13"/>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4" name="TextBox 14"/>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5" name="TextBox 15"/>
          <p:cNvSpPr txBox="1"/>
          <p:nvPr/>
        </p:nvSpPr>
        <p:spPr>
          <a:xfrm>
            <a:off x="4707811" y="1496960"/>
            <a:ext cx="13307208" cy="8492119"/>
          </a:xfrm>
          <a:prstGeom prst="rect">
            <a:avLst/>
          </a:prstGeom>
        </p:spPr>
        <p:txBody>
          <a:bodyPr lIns="0" tIns="0" rIns="0" bIns="0" rtlCol="0" anchor="t">
            <a:spAutoFit/>
          </a:bodyPr>
          <a:lstStyle/>
          <a:p>
            <a:pPr marL="631919" lvl="1" indent="-315959">
              <a:lnSpc>
                <a:spcPts val="4156"/>
              </a:lnSpc>
              <a:buFont typeface="Arial"/>
              <a:buChar char="•"/>
            </a:pPr>
            <a:r>
              <a:rPr lang="en-US" sz="2926" dirty="0">
                <a:solidFill>
                  <a:srgbClr val="FFFFFF"/>
                </a:solidFill>
                <a:latin typeface="Montserrat Classic"/>
              </a:rPr>
              <a:t>Look at the poem’s shape without reading the words. What do you think it could be about? Now read it. Were you right?</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Being shut inside a locker must have been a horrible experience for Erik. Is all bullying physical? What impact do you think being bullied has on its victims?</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What are your school’s antibullying policies? Do you think they are effective?</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What advice would you give to anyone being bullied? How could you be an ’upstander’ rather than a bystander? </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Do you think this poem had greater impact because of its shape? How did reading it make you feel?</a:t>
            </a:r>
          </a:p>
          <a:p>
            <a:pPr>
              <a:lnSpc>
                <a:spcPts val="1884"/>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Do you think this poem has a greater or lesser impact than a photograph? Why?</a:t>
            </a:r>
          </a:p>
          <a:p>
            <a:pPr>
              <a:lnSpc>
                <a:spcPts val="4014"/>
              </a:lnSpc>
            </a:pPr>
            <a:endParaRPr lang="en-US" sz="2926" dirty="0">
              <a:solidFill>
                <a:srgbClr val="FFFFFF"/>
              </a:solidFill>
              <a:latin typeface="Montserrat Classic"/>
            </a:endParaRPr>
          </a:p>
        </p:txBody>
      </p:sp>
      <p:sp>
        <p:nvSpPr>
          <p:cNvPr id="16" name="TextBox 16"/>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BULLYING (p15)</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Freeform 2"/>
          <p:cNvSpPr/>
          <p:nvPr/>
        </p:nvSpPr>
        <p:spPr>
          <a:xfrm>
            <a:off x="696388" y="1430647"/>
            <a:ext cx="5028088" cy="4073032"/>
          </a:xfrm>
          <a:custGeom>
            <a:avLst/>
            <a:gdLst/>
            <a:ahLst/>
            <a:cxnLst/>
            <a:rect l="l" t="t" r="r" b="b"/>
            <a:pathLst>
              <a:path w="5028088" h="4073032">
                <a:moveTo>
                  <a:pt x="0" y="0"/>
                </a:moveTo>
                <a:lnTo>
                  <a:pt x="5028088" y="0"/>
                </a:lnTo>
                <a:lnTo>
                  <a:pt x="5028088" y="4073033"/>
                </a:lnTo>
                <a:lnTo>
                  <a:pt x="0" y="4073033"/>
                </a:lnTo>
                <a:lnTo>
                  <a:pt x="0" y="0"/>
                </a:lnTo>
                <a:close/>
              </a:path>
            </a:pathLst>
          </a:custGeom>
          <a:blipFill>
            <a:blip r:embed="rId2"/>
            <a:stretch>
              <a:fillRect/>
            </a:stretch>
          </a:blipFill>
        </p:spPr>
      </p:sp>
      <p:sp>
        <p:nvSpPr>
          <p:cNvPr id="3" name="Freeform 3"/>
          <p:cNvSpPr/>
          <p:nvPr/>
        </p:nvSpPr>
        <p:spPr>
          <a:xfrm>
            <a:off x="696388" y="5646555"/>
            <a:ext cx="5953179" cy="4460276"/>
          </a:xfrm>
          <a:custGeom>
            <a:avLst/>
            <a:gdLst/>
            <a:ahLst/>
            <a:cxnLst/>
            <a:rect l="l" t="t" r="r" b="b"/>
            <a:pathLst>
              <a:path w="5953179" h="4460276">
                <a:moveTo>
                  <a:pt x="0" y="0"/>
                </a:moveTo>
                <a:lnTo>
                  <a:pt x="5953178" y="0"/>
                </a:lnTo>
                <a:lnTo>
                  <a:pt x="5953178" y="4460276"/>
                </a:lnTo>
                <a:lnTo>
                  <a:pt x="0" y="4460276"/>
                </a:lnTo>
                <a:lnTo>
                  <a:pt x="0" y="0"/>
                </a:lnTo>
                <a:close/>
              </a:path>
            </a:pathLst>
          </a:custGeom>
          <a:blipFill>
            <a:blip r:embed="rId3"/>
            <a:stretch>
              <a:fillRect/>
            </a:stretch>
          </a:blipFill>
        </p:spPr>
      </p:sp>
      <p:sp>
        <p:nvSpPr>
          <p:cNvPr id="4" name="TextBox 4"/>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5" name="TextBox 5"/>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6" name="TextBox 6"/>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7" name="TextBox 7"/>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8" name="TextBox 8"/>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9" name="TextBox 9"/>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10" name="TextBox 10"/>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1" name="TextBox 11"/>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3" name="TextBox 13"/>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4" name="TextBox 14"/>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5" name="TextBox 15"/>
          <p:cNvSpPr txBox="1"/>
          <p:nvPr/>
        </p:nvSpPr>
        <p:spPr>
          <a:xfrm>
            <a:off x="7924800" y="1700533"/>
            <a:ext cx="9905852" cy="7998023"/>
          </a:xfrm>
          <a:prstGeom prst="rect">
            <a:avLst/>
          </a:prstGeom>
        </p:spPr>
        <p:txBody>
          <a:bodyPr wrap="square" lIns="0" tIns="0" rIns="0" bIns="0" rtlCol="0" anchor="t">
            <a:spAutoFit/>
          </a:bodyPr>
          <a:lstStyle/>
          <a:p>
            <a:pPr>
              <a:lnSpc>
                <a:spcPts val="4156"/>
              </a:lnSpc>
            </a:pPr>
            <a:r>
              <a:rPr lang="en-US" sz="2926" dirty="0">
                <a:solidFill>
                  <a:srgbClr val="FFFFFF"/>
                </a:solidFill>
                <a:latin typeface="Montserrat Classic"/>
              </a:rPr>
              <a:t>Erik’s father died during the pandemic when he was twelve.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What can you tell about Erik from the way talks about his father’s death?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Erik can’t get counselling. What impact do you think not being able to talk about his father’s death might have on him?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Bold"/>
              </a:rPr>
              <a:t>Extension:</a:t>
            </a:r>
            <a:r>
              <a:rPr lang="en-US" sz="2926" dirty="0">
                <a:solidFill>
                  <a:srgbClr val="FFFFFF"/>
                </a:solidFill>
                <a:latin typeface="Montserrat Classic"/>
              </a:rPr>
              <a:t> What could Erik have said to his mother? Working with a partner, improvise a constructive conversation between Erik and his mother, telling each other how they feel. </a:t>
            </a:r>
          </a:p>
          <a:p>
            <a:pPr>
              <a:lnSpc>
                <a:spcPts val="4014"/>
              </a:lnSpc>
            </a:pPr>
            <a:endParaRPr lang="en-US" sz="2926" dirty="0">
              <a:solidFill>
                <a:srgbClr val="FFFFFF"/>
              </a:solidFill>
              <a:latin typeface="Montserrat Classic"/>
            </a:endParaRPr>
          </a:p>
        </p:txBody>
      </p:sp>
      <p:sp>
        <p:nvSpPr>
          <p:cNvPr id="16" name="TextBox 16"/>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BEREAVEMENT (p19 &amp; p21)</a:t>
            </a:r>
          </a:p>
        </p:txBody>
      </p:sp>
      <p:sp>
        <p:nvSpPr>
          <p:cNvPr id="17" name="TextBox 17"/>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Freeform 2"/>
          <p:cNvSpPr/>
          <p:nvPr/>
        </p:nvSpPr>
        <p:spPr>
          <a:xfrm>
            <a:off x="395064" y="1291453"/>
            <a:ext cx="3546168" cy="8796847"/>
          </a:xfrm>
          <a:custGeom>
            <a:avLst/>
            <a:gdLst/>
            <a:ahLst/>
            <a:cxnLst/>
            <a:rect l="l" t="t" r="r" b="b"/>
            <a:pathLst>
              <a:path w="3546168" h="8796847">
                <a:moveTo>
                  <a:pt x="0" y="0"/>
                </a:moveTo>
                <a:lnTo>
                  <a:pt x="3546168" y="0"/>
                </a:lnTo>
                <a:lnTo>
                  <a:pt x="3546168" y="8796847"/>
                </a:lnTo>
                <a:lnTo>
                  <a:pt x="0" y="8796847"/>
                </a:lnTo>
                <a:lnTo>
                  <a:pt x="0" y="0"/>
                </a:lnTo>
                <a:close/>
              </a:path>
            </a:pathLst>
          </a:custGeom>
          <a:blipFill>
            <a:blip r:embed="rId2"/>
            <a:stretch>
              <a:fillRect/>
            </a:stretch>
          </a:blipFill>
        </p:spPr>
      </p:sp>
      <p:sp>
        <p:nvSpPr>
          <p:cNvPr id="3" name="TextBox 3"/>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4" name="TextBox 4"/>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5" name="TextBox 5"/>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6" name="TextBox 6"/>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7" name="TextBox 7"/>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8" name="TextBox 8"/>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9" name="TextBox 9"/>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10" name="TextBox 10"/>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1" name="TextBox 11"/>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2" name="TextBox 12"/>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3" name="TextBox 13"/>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4" name="TextBox 14"/>
          <p:cNvSpPr txBox="1"/>
          <p:nvPr/>
        </p:nvSpPr>
        <p:spPr>
          <a:xfrm>
            <a:off x="4305458" y="2236805"/>
            <a:ext cx="13348906" cy="7074694"/>
          </a:xfrm>
          <a:prstGeom prst="rect">
            <a:avLst/>
          </a:prstGeom>
        </p:spPr>
        <p:txBody>
          <a:bodyPr lIns="0" tIns="0" rIns="0" bIns="0" rtlCol="0" anchor="t">
            <a:spAutoFit/>
          </a:bodyPr>
          <a:lstStyle/>
          <a:p>
            <a:pPr>
              <a:lnSpc>
                <a:spcPts val="4156"/>
              </a:lnSpc>
            </a:pPr>
            <a:r>
              <a:rPr lang="en-US" sz="2926" dirty="0">
                <a:solidFill>
                  <a:srgbClr val="FFFFFF"/>
                </a:solidFill>
                <a:latin typeface="Montserrat Classic"/>
              </a:rPr>
              <a:t>Erik’s mum gets a new boyfriend, but he leaves her when he finds out she’s pregnant with twins. Erik’s only in Year Nine, but he has to take on a lot of new chores.</a:t>
            </a:r>
          </a:p>
          <a:p>
            <a:pPr>
              <a:lnSpc>
                <a:spcPts val="4156"/>
              </a:lnSpc>
            </a:pPr>
            <a:endParaRPr lang="en-US" sz="2926" dirty="0">
              <a:solidFill>
                <a:srgbClr val="FFFFFF"/>
              </a:solidFill>
              <a:latin typeface="Montserrat Classic"/>
            </a:endParaRPr>
          </a:p>
          <a:p>
            <a:pPr marL="631919" lvl="1" indent="-315959">
              <a:lnSpc>
                <a:spcPts val="4156"/>
              </a:lnSpc>
              <a:spcAft>
                <a:spcPts val="1800"/>
              </a:spcAft>
              <a:buFont typeface="Arial"/>
              <a:buChar char="•"/>
            </a:pPr>
            <a:r>
              <a:rPr lang="en-US" sz="2926" dirty="0">
                <a:solidFill>
                  <a:srgbClr val="FFFFFF"/>
                </a:solidFill>
                <a:latin typeface="Montserrat Classic"/>
              </a:rPr>
              <a:t>What jobs around the house do you do? Do you have to help look after siblings? Do you think it’s fair to be asked to help around the house when you have schoolwork to do?</a:t>
            </a:r>
          </a:p>
          <a:p>
            <a:pPr marL="631919" lvl="1" indent="-315959">
              <a:lnSpc>
                <a:spcPts val="4156"/>
              </a:lnSpc>
              <a:spcAft>
                <a:spcPts val="1800"/>
              </a:spcAft>
              <a:buFont typeface="Arial"/>
              <a:buChar char="•"/>
            </a:pPr>
            <a:r>
              <a:rPr lang="en-US" sz="2926" dirty="0">
                <a:solidFill>
                  <a:srgbClr val="FFFFFF"/>
                </a:solidFill>
                <a:latin typeface="Montserrat Classic"/>
              </a:rPr>
              <a:t>Do you think you should be paid for jobs you do in the house? Why/why not?</a:t>
            </a:r>
          </a:p>
          <a:p>
            <a:pPr marL="631919" lvl="1" indent="-315959">
              <a:lnSpc>
                <a:spcPts val="4156"/>
              </a:lnSpc>
              <a:spcAft>
                <a:spcPts val="1800"/>
              </a:spcAft>
              <a:buFont typeface="Arial"/>
              <a:buChar char="•"/>
            </a:pPr>
            <a:r>
              <a:rPr lang="en-US" sz="2926" dirty="0">
                <a:solidFill>
                  <a:srgbClr val="FFFFFF"/>
                </a:solidFill>
                <a:latin typeface="Montserrat Classic"/>
              </a:rPr>
              <a:t>Extension: Look up the word </a:t>
            </a:r>
            <a:r>
              <a:rPr lang="en-US" sz="2926" i="1" dirty="0">
                <a:solidFill>
                  <a:srgbClr val="FFFFFF"/>
                </a:solidFill>
                <a:latin typeface="Montserrat Classic"/>
              </a:rPr>
              <a:t>parentification</a:t>
            </a:r>
            <a:r>
              <a:rPr lang="en-US" sz="2926" dirty="0">
                <a:solidFill>
                  <a:srgbClr val="FFFFFF"/>
                </a:solidFill>
                <a:latin typeface="Montserrat Classic"/>
              </a:rPr>
              <a:t>. What does it mean? How could it be applied to this situation? </a:t>
            </a:r>
          </a:p>
          <a:p>
            <a:pPr>
              <a:lnSpc>
                <a:spcPts val="4014"/>
              </a:lnSpc>
            </a:pPr>
            <a:endParaRPr lang="en-US" sz="2926" dirty="0">
              <a:solidFill>
                <a:srgbClr val="FFFFFF"/>
              </a:solidFill>
              <a:latin typeface="Montserrat Classic"/>
            </a:endParaRPr>
          </a:p>
        </p:txBody>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EXHAUSTION (p47)</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5186612" y="2167363"/>
            <a:ext cx="13101388" cy="6920805"/>
          </a:xfrm>
          <a:prstGeom prst="rect">
            <a:avLst/>
          </a:prstGeom>
        </p:spPr>
        <p:txBody>
          <a:bodyPr lIns="0" tIns="0" rIns="0" bIns="0" rtlCol="0" anchor="t">
            <a:spAutoFit/>
          </a:bodyPr>
          <a:lstStyle/>
          <a:p>
            <a:pPr>
              <a:lnSpc>
                <a:spcPts val="4156"/>
              </a:lnSpc>
            </a:pPr>
            <a:r>
              <a:rPr lang="en-US" sz="2926" dirty="0">
                <a:solidFill>
                  <a:srgbClr val="FFFFFF"/>
                </a:solidFill>
                <a:latin typeface="Montserrat Classic"/>
              </a:rPr>
              <a:t>Ravi has been Erik’s best friend since primary school. Erik says this about Ravi: ‘He’s a bit different too, but in a different way.’</a:t>
            </a:r>
          </a:p>
          <a:p>
            <a:pPr>
              <a:lnSpc>
                <a:spcPts val="4156"/>
              </a:lnSpc>
            </a:pPr>
            <a:r>
              <a:rPr lang="en-US" sz="2926" dirty="0">
                <a:solidFill>
                  <a:srgbClr val="FFFFFF"/>
                </a:solidFill>
                <a:latin typeface="Montserrat Classic"/>
              </a:rPr>
              <a:t>From Erik’s description of Ravi in this poem:</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 Can you think of some adjectives to describe him?</a:t>
            </a:r>
          </a:p>
          <a:p>
            <a:pPr>
              <a:lnSpc>
                <a:spcPts val="4156"/>
              </a:lnSpc>
            </a:pPr>
            <a:r>
              <a:rPr lang="en-US" sz="2926" dirty="0">
                <a:solidFill>
                  <a:srgbClr val="FFFFFF"/>
                </a:solidFill>
                <a:latin typeface="Montserrat Classic"/>
              </a:rPr>
              <a:t> </a:t>
            </a:r>
          </a:p>
          <a:p>
            <a:pPr marL="631919" lvl="1" indent="-315959">
              <a:lnSpc>
                <a:spcPts val="4156"/>
              </a:lnSpc>
              <a:buFont typeface="Arial"/>
              <a:buChar char="•"/>
            </a:pPr>
            <a:r>
              <a:rPr lang="en-US" sz="2926" dirty="0">
                <a:solidFill>
                  <a:srgbClr val="FFFFFF"/>
                </a:solidFill>
                <a:latin typeface="Montserrat Classic"/>
              </a:rPr>
              <a:t>Do you get an idea of what he might look like? Can you draw a sketch of him? </a:t>
            </a:r>
          </a:p>
          <a:p>
            <a:pPr>
              <a:lnSpc>
                <a:spcPts val="4156"/>
              </a:lnSpc>
            </a:pPr>
            <a:endParaRPr lang="en-US" sz="2926" dirty="0">
              <a:solidFill>
                <a:srgbClr val="FFFFFF"/>
              </a:solidFill>
              <a:latin typeface="Montserrat Classic"/>
            </a:endParaRPr>
          </a:p>
          <a:p>
            <a:pPr marL="631919" lvl="1" indent="-315959">
              <a:lnSpc>
                <a:spcPts val="4156"/>
              </a:lnSpc>
              <a:buFont typeface="Arial"/>
              <a:buChar char="•"/>
            </a:pPr>
            <a:r>
              <a:rPr lang="en-US" sz="2926" dirty="0">
                <a:solidFill>
                  <a:srgbClr val="FFFFFF"/>
                </a:solidFill>
                <a:latin typeface="Montserrat Classic"/>
              </a:rPr>
              <a:t>Imagine more about Ravi. For example: What are his favourite films? What music does his like? What does his bedroom look like? What is he most proud of? What is his favourite word? etc.</a:t>
            </a:r>
          </a:p>
          <a:p>
            <a:pPr>
              <a:lnSpc>
                <a:spcPts val="4014"/>
              </a:lnSpc>
            </a:pPr>
            <a:endParaRPr lang="en-US" sz="2926" dirty="0">
              <a:solidFill>
                <a:srgbClr val="FFFFFF"/>
              </a:solidFill>
              <a:latin typeface="Montserrat Classic"/>
            </a:endParaRPr>
          </a:p>
        </p:txBody>
      </p:sp>
      <p:sp>
        <p:nvSpPr>
          <p:cNvPr id="14" name="Freeform 14"/>
          <p:cNvSpPr/>
          <p:nvPr/>
        </p:nvSpPr>
        <p:spPr>
          <a:xfrm>
            <a:off x="202953" y="1783881"/>
            <a:ext cx="4698509" cy="8135133"/>
          </a:xfrm>
          <a:custGeom>
            <a:avLst/>
            <a:gdLst/>
            <a:ahLst/>
            <a:cxnLst/>
            <a:rect l="l" t="t" r="r" b="b"/>
            <a:pathLst>
              <a:path w="4698509" h="8135133">
                <a:moveTo>
                  <a:pt x="0" y="0"/>
                </a:moveTo>
                <a:lnTo>
                  <a:pt x="4698509" y="0"/>
                </a:lnTo>
                <a:lnTo>
                  <a:pt x="4698509" y="8135133"/>
                </a:lnTo>
                <a:lnTo>
                  <a:pt x="0" y="8135133"/>
                </a:lnTo>
                <a:lnTo>
                  <a:pt x="0" y="0"/>
                </a:lnTo>
                <a:close/>
              </a:path>
            </a:pathLst>
          </a:custGeom>
          <a:blipFill>
            <a:blip r:embed="rId2"/>
            <a:stretch>
              <a:fillRect/>
            </a:stretch>
          </a:blipFill>
        </p:spPr>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FRIENDSHIP (p83)</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16915"/>
        </a:solidFill>
        <a:effectLst/>
      </p:bgPr>
    </p:bg>
    <p:spTree>
      <p:nvGrpSpPr>
        <p:cNvPr id="1" name=""/>
        <p:cNvGrpSpPr/>
        <p:nvPr/>
      </p:nvGrpSpPr>
      <p:grpSpPr>
        <a:xfrm>
          <a:off x="0" y="0"/>
          <a:ext cx="0" cy="0"/>
          <a:chOff x="0" y="0"/>
          <a:chExt cx="0" cy="0"/>
        </a:xfrm>
      </p:grpSpPr>
      <p:sp>
        <p:nvSpPr>
          <p:cNvPr id="2" name="TextBox 2"/>
          <p:cNvSpPr txBox="1"/>
          <p:nvPr/>
        </p:nvSpPr>
        <p:spPr>
          <a:xfrm>
            <a:off x="4707811" y="6030848"/>
            <a:ext cx="3455061" cy="229879"/>
          </a:xfrm>
          <a:prstGeom prst="rect">
            <a:avLst/>
          </a:prstGeom>
        </p:spPr>
        <p:txBody>
          <a:bodyPr lIns="0" tIns="0" rIns="0" bIns="0" rtlCol="0" anchor="t">
            <a:spAutoFit/>
          </a:bodyPr>
          <a:lstStyle/>
          <a:p>
            <a:pPr algn="l">
              <a:lnSpc>
                <a:spcPts val="1896"/>
              </a:lnSpc>
            </a:pPr>
            <a:endParaRPr/>
          </a:p>
        </p:txBody>
      </p:sp>
      <p:sp>
        <p:nvSpPr>
          <p:cNvPr id="3" name="TextBox 3"/>
          <p:cNvSpPr txBox="1"/>
          <p:nvPr/>
        </p:nvSpPr>
        <p:spPr>
          <a:xfrm>
            <a:off x="4707811" y="6498992"/>
            <a:ext cx="3455061" cy="190989"/>
          </a:xfrm>
          <a:prstGeom prst="rect">
            <a:avLst/>
          </a:prstGeom>
        </p:spPr>
        <p:txBody>
          <a:bodyPr lIns="0" tIns="0" rIns="0" bIns="0" rtlCol="0" anchor="t">
            <a:spAutoFit/>
          </a:bodyPr>
          <a:lstStyle/>
          <a:p>
            <a:pPr algn="l">
              <a:lnSpc>
                <a:spcPts val="1504"/>
              </a:lnSpc>
            </a:pPr>
            <a:endParaRPr/>
          </a:p>
        </p:txBody>
      </p:sp>
      <p:sp>
        <p:nvSpPr>
          <p:cNvPr id="4" name="TextBox 4"/>
          <p:cNvSpPr txBox="1"/>
          <p:nvPr/>
        </p:nvSpPr>
        <p:spPr>
          <a:xfrm>
            <a:off x="4707811" y="2838936"/>
            <a:ext cx="3455061" cy="143910"/>
          </a:xfrm>
          <a:prstGeom prst="rect">
            <a:avLst/>
          </a:prstGeom>
        </p:spPr>
        <p:txBody>
          <a:bodyPr lIns="0" tIns="0" rIns="0" bIns="0" rtlCol="0" anchor="t">
            <a:spAutoFit/>
          </a:bodyPr>
          <a:lstStyle/>
          <a:p>
            <a:pPr algn="l">
              <a:lnSpc>
                <a:spcPts val="1193"/>
              </a:lnSpc>
            </a:pPr>
            <a:endParaRPr/>
          </a:p>
        </p:txBody>
      </p:sp>
      <p:sp>
        <p:nvSpPr>
          <p:cNvPr id="5" name="TextBox 5"/>
          <p:cNvSpPr txBox="1"/>
          <p:nvPr/>
        </p:nvSpPr>
        <p:spPr>
          <a:xfrm>
            <a:off x="7137282" y="3126159"/>
            <a:ext cx="4013436" cy="160242"/>
          </a:xfrm>
          <a:prstGeom prst="rect">
            <a:avLst/>
          </a:prstGeom>
        </p:spPr>
        <p:txBody>
          <a:bodyPr lIns="0" tIns="0" rIns="0" bIns="0" rtlCol="0" anchor="t">
            <a:spAutoFit/>
          </a:bodyPr>
          <a:lstStyle/>
          <a:p>
            <a:pPr algn="l">
              <a:lnSpc>
                <a:spcPts val="1240"/>
              </a:lnSpc>
            </a:pPr>
            <a:endParaRPr/>
          </a:p>
        </p:txBody>
      </p:sp>
      <p:sp>
        <p:nvSpPr>
          <p:cNvPr id="6" name="TextBox 6"/>
          <p:cNvSpPr txBox="1"/>
          <p:nvPr/>
        </p:nvSpPr>
        <p:spPr>
          <a:xfrm>
            <a:off x="7137282" y="3448114"/>
            <a:ext cx="4013436" cy="119050"/>
          </a:xfrm>
          <a:prstGeom prst="rect">
            <a:avLst/>
          </a:prstGeom>
        </p:spPr>
        <p:txBody>
          <a:bodyPr lIns="0" tIns="0" rIns="0" bIns="0" rtlCol="0" anchor="t">
            <a:spAutoFit/>
          </a:bodyPr>
          <a:lstStyle/>
          <a:p>
            <a:pPr algn="l">
              <a:lnSpc>
                <a:spcPts val="984"/>
              </a:lnSpc>
            </a:pPr>
            <a:endParaRPr/>
          </a:p>
        </p:txBody>
      </p:sp>
      <p:sp>
        <p:nvSpPr>
          <p:cNvPr id="7" name="TextBox 7"/>
          <p:cNvSpPr txBox="1"/>
          <p:nvPr/>
        </p:nvSpPr>
        <p:spPr>
          <a:xfrm>
            <a:off x="10133534" y="6236598"/>
            <a:ext cx="3455061" cy="229879"/>
          </a:xfrm>
          <a:prstGeom prst="rect">
            <a:avLst/>
          </a:prstGeom>
        </p:spPr>
        <p:txBody>
          <a:bodyPr lIns="0" tIns="0" rIns="0" bIns="0" rtlCol="0" anchor="t">
            <a:spAutoFit/>
          </a:bodyPr>
          <a:lstStyle/>
          <a:p>
            <a:pPr algn="l">
              <a:lnSpc>
                <a:spcPts val="1896"/>
              </a:lnSpc>
            </a:pPr>
            <a:endParaRPr/>
          </a:p>
        </p:txBody>
      </p:sp>
      <p:sp>
        <p:nvSpPr>
          <p:cNvPr id="8" name="TextBox 8"/>
          <p:cNvSpPr txBox="1"/>
          <p:nvPr/>
        </p:nvSpPr>
        <p:spPr>
          <a:xfrm>
            <a:off x="10133534" y="6704743"/>
            <a:ext cx="3455061" cy="190989"/>
          </a:xfrm>
          <a:prstGeom prst="rect">
            <a:avLst/>
          </a:prstGeom>
        </p:spPr>
        <p:txBody>
          <a:bodyPr lIns="0" tIns="0" rIns="0" bIns="0" rtlCol="0" anchor="t">
            <a:spAutoFit/>
          </a:bodyPr>
          <a:lstStyle/>
          <a:p>
            <a:pPr algn="l">
              <a:lnSpc>
                <a:spcPts val="1504"/>
              </a:lnSpc>
            </a:pPr>
            <a:endParaRPr/>
          </a:p>
        </p:txBody>
      </p:sp>
      <p:sp>
        <p:nvSpPr>
          <p:cNvPr id="9" name="TextBox 9"/>
          <p:cNvSpPr txBox="1"/>
          <p:nvPr/>
        </p:nvSpPr>
        <p:spPr>
          <a:xfrm>
            <a:off x="10133534" y="2884059"/>
            <a:ext cx="3455061" cy="143910"/>
          </a:xfrm>
          <a:prstGeom prst="rect">
            <a:avLst/>
          </a:prstGeom>
        </p:spPr>
        <p:txBody>
          <a:bodyPr lIns="0" tIns="0" rIns="0" bIns="0" rtlCol="0" anchor="t">
            <a:spAutoFit/>
          </a:bodyPr>
          <a:lstStyle/>
          <a:p>
            <a:pPr algn="l">
              <a:lnSpc>
                <a:spcPts val="1193"/>
              </a:lnSpc>
            </a:pPr>
            <a:endParaRPr/>
          </a:p>
        </p:txBody>
      </p:sp>
      <p:sp>
        <p:nvSpPr>
          <p:cNvPr id="10" name="TextBox 10"/>
          <p:cNvSpPr txBox="1"/>
          <p:nvPr/>
        </p:nvSpPr>
        <p:spPr>
          <a:xfrm>
            <a:off x="4707811" y="8027159"/>
            <a:ext cx="3455061" cy="229879"/>
          </a:xfrm>
          <a:prstGeom prst="rect">
            <a:avLst/>
          </a:prstGeom>
        </p:spPr>
        <p:txBody>
          <a:bodyPr lIns="0" tIns="0" rIns="0" bIns="0" rtlCol="0" anchor="t">
            <a:spAutoFit/>
          </a:bodyPr>
          <a:lstStyle/>
          <a:p>
            <a:pPr algn="l">
              <a:lnSpc>
                <a:spcPts val="1896"/>
              </a:lnSpc>
            </a:pPr>
            <a:endParaRPr/>
          </a:p>
        </p:txBody>
      </p:sp>
      <p:sp>
        <p:nvSpPr>
          <p:cNvPr id="11" name="TextBox 11"/>
          <p:cNvSpPr txBox="1"/>
          <p:nvPr/>
        </p:nvSpPr>
        <p:spPr>
          <a:xfrm>
            <a:off x="4707811" y="4674620"/>
            <a:ext cx="3455061" cy="143910"/>
          </a:xfrm>
          <a:prstGeom prst="rect">
            <a:avLst/>
          </a:prstGeom>
        </p:spPr>
        <p:txBody>
          <a:bodyPr lIns="0" tIns="0" rIns="0" bIns="0" rtlCol="0" anchor="t">
            <a:spAutoFit/>
          </a:bodyPr>
          <a:lstStyle/>
          <a:p>
            <a:pPr algn="l">
              <a:lnSpc>
                <a:spcPts val="1193"/>
              </a:lnSpc>
            </a:pPr>
            <a:endParaRPr/>
          </a:p>
        </p:txBody>
      </p:sp>
      <p:sp>
        <p:nvSpPr>
          <p:cNvPr id="12" name="TextBox 12"/>
          <p:cNvSpPr txBox="1"/>
          <p:nvPr/>
        </p:nvSpPr>
        <p:spPr>
          <a:xfrm>
            <a:off x="10975446" y="5128993"/>
            <a:ext cx="6123258" cy="268021"/>
          </a:xfrm>
          <a:prstGeom prst="rect">
            <a:avLst/>
          </a:prstGeom>
        </p:spPr>
        <p:txBody>
          <a:bodyPr lIns="0" tIns="0" rIns="0" bIns="0" rtlCol="0" anchor="t">
            <a:spAutoFit/>
          </a:bodyPr>
          <a:lstStyle/>
          <a:p>
            <a:pPr algn="l">
              <a:lnSpc>
                <a:spcPts val="2289"/>
              </a:lnSpc>
            </a:pPr>
            <a:endParaRPr/>
          </a:p>
        </p:txBody>
      </p:sp>
      <p:sp>
        <p:nvSpPr>
          <p:cNvPr id="13" name="TextBox 13"/>
          <p:cNvSpPr txBox="1"/>
          <p:nvPr/>
        </p:nvSpPr>
        <p:spPr>
          <a:xfrm>
            <a:off x="5186612" y="1717206"/>
            <a:ext cx="12467752" cy="8171148"/>
          </a:xfrm>
          <a:prstGeom prst="rect">
            <a:avLst/>
          </a:prstGeom>
        </p:spPr>
        <p:txBody>
          <a:bodyPr lIns="0" tIns="0" rIns="0" bIns="0" rtlCol="0" anchor="t">
            <a:spAutoFit/>
          </a:bodyPr>
          <a:lstStyle/>
          <a:p>
            <a:pPr marL="631919" lvl="1" indent="-315959">
              <a:lnSpc>
                <a:spcPts val="4156"/>
              </a:lnSpc>
              <a:spcBef>
                <a:spcPts val="1800"/>
              </a:spcBef>
              <a:buFont typeface="Arial"/>
              <a:buChar char="•"/>
            </a:pPr>
            <a:r>
              <a:rPr lang="en-US" sz="2926" dirty="0">
                <a:solidFill>
                  <a:srgbClr val="FFFFFF"/>
                </a:solidFill>
                <a:latin typeface="Montserrat Classic"/>
              </a:rPr>
              <a:t>Did you start secondary school with any friends from primary? Are they still your friends now? </a:t>
            </a:r>
          </a:p>
          <a:p>
            <a:pPr marL="631919" lvl="1" indent="-315959">
              <a:lnSpc>
                <a:spcPts val="4156"/>
              </a:lnSpc>
              <a:spcBef>
                <a:spcPts val="1800"/>
              </a:spcBef>
              <a:buFont typeface="Arial"/>
              <a:buChar char="•"/>
            </a:pPr>
            <a:r>
              <a:rPr lang="en-US" sz="2926" dirty="0">
                <a:solidFill>
                  <a:srgbClr val="FFFFFF"/>
                </a:solidFill>
                <a:latin typeface="Montserrat Classic"/>
              </a:rPr>
              <a:t>Are any of your friends very different in personality from you? Do you always understand your friends’ points of view? </a:t>
            </a:r>
          </a:p>
          <a:p>
            <a:pPr marL="631919" lvl="1" indent="-315959">
              <a:lnSpc>
                <a:spcPts val="4156"/>
              </a:lnSpc>
              <a:spcBef>
                <a:spcPts val="1800"/>
              </a:spcBef>
              <a:buFont typeface="Arial"/>
              <a:buChar char="•"/>
            </a:pPr>
            <a:r>
              <a:rPr lang="en-US" sz="2926" dirty="0">
                <a:solidFill>
                  <a:srgbClr val="FFFFFF"/>
                </a:solidFill>
                <a:latin typeface="Montserrat Classic"/>
              </a:rPr>
              <a:t>What is important to you in your friendships? Here are some ideas: use them to build your own list.</a:t>
            </a:r>
          </a:p>
          <a:p>
            <a:pPr marL="1299759" lvl="3">
              <a:lnSpc>
                <a:spcPts val="4156"/>
              </a:lnSpc>
            </a:pPr>
            <a:r>
              <a:rPr lang="en-US" sz="2926" dirty="0">
                <a:solidFill>
                  <a:srgbClr val="FFFFFF"/>
                </a:solidFill>
                <a:latin typeface="Montserrat Classic"/>
              </a:rPr>
              <a:t>Loyalty – they stand up for you</a:t>
            </a:r>
          </a:p>
          <a:p>
            <a:pPr marL="1299759" lvl="3">
              <a:lnSpc>
                <a:spcPts val="4156"/>
              </a:lnSpc>
            </a:pPr>
            <a:r>
              <a:rPr lang="en-US" sz="2926" dirty="0">
                <a:solidFill>
                  <a:srgbClr val="FFFFFF"/>
                </a:solidFill>
                <a:latin typeface="Montserrat Classic"/>
              </a:rPr>
              <a:t>They make you laugh</a:t>
            </a:r>
          </a:p>
          <a:p>
            <a:pPr marL="1299759" lvl="3">
              <a:lnSpc>
                <a:spcPts val="4156"/>
              </a:lnSpc>
            </a:pPr>
            <a:r>
              <a:rPr lang="en-US" sz="2926" dirty="0">
                <a:solidFill>
                  <a:srgbClr val="FFFFFF"/>
                </a:solidFill>
                <a:latin typeface="Montserrat Classic"/>
              </a:rPr>
              <a:t>They share the same interests</a:t>
            </a:r>
          </a:p>
          <a:p>
            <a:pPr marL="1299759" lvl="3">
              <a:lnSpc>
                <a:spcPts val="4156"/>
              </a:lnSpc>
            </a:pPr>
            <a:r>
              <a:rPr lang="en-US" sz="2926" dirty="0">
                <a:solidFill>
                  <a:srgbClr val="FFFFFF"/>
                </a:solidFill>
                <a:latin typeface="Montserrat Classic"/>
              </a:rPr>
              <a:t>They live near you</a:t>
            </a:r>
          </a:p>
          <a:p>
            <a:pPr marL="1299759" lvl="3">
              <a:lnSpc>
                <a:spcPts val="4156"/>
              </a:lnSpc>
            </a:pPr>
            <a:r>
              <a:rPr lang="en-US" sz="2926" dirty="0">
                <a:solidFill>
                  <a:srgbClr val="FFFFFF"/>
                </a:solidFill>
                <a:latin typeface="Montserrat Classic"/>
              </a:rPr>
              <a:t>You’re all in the same group of friends</a:t>
            </a:r>
          </a:p>
          <a:p>
            <a:pPr marL="1299759" lvl="3">
              <a:lnSpc>
                <a:spcPts val="4156"/>
              </a:lnSpc>
            </a:pPr>
            <a:r>
              <a:rPr lang="en-US" sz="2926" dirty="0">
                <a:solidFill>
                  <a:srgbClr val="FFFFFF"/>
                </a:solidFill>
                <a:latin typeface="Montserrat Classic"/>
              </a:rPr>
              <a:t>They’re talented / clever</a:t>
            </a:r>
          </a:p>
          <a:p>
            <a:pPr lvl="1">
              <a:lnSpc>
                <a:spcPts val="4156"/>
              </a:lnSpc>
              <a:spcBef>
                <a:spcPts val="1800"/>
              </a:spcBef>
            </a:pPr>
            <a:r>
              <a:rPr lang="en-US" sz="2926" dirty="0">
                <a:solidFill>
                  <a:srgbClr val="FFFFFF"/>
                </a:solidFill>
                <a:latin typeface="Montserrat Classic"/>
              </a:rPr>
              <a:t>Now rank them in order of importance. Compare your list with your friends’ – are they similar?</a:t>
            </a:r>
          </a:p>
        </p:txBody>
      </p:sp>
      <p:sp>
        <p:nvSpPr>
          <p:cNvPr id="14" name="Freeform 14"/>
          <p:cNvSpPr/>
          <p:nvPr/>
        </p:nvSpPr>
        <p:spPr>
          <a:xfrm>
            <a:off x="202953" y="1783881"/>
            <a:ext cx="4698509" cy="8135133"/>
          </a:xfrm>
          <a:custGeom>
            <a:avLst/>
            <a:gdLst/>
            <a:ahLst/>
            <a:cxnLst/>
            <a:rect l="l" t="t" r="r" b="b"/>
            <a:pathLst>
              <a:path w="4698509" h="8135133">
                <a:moveTo>
                  <a:pt x="0" y="0"/>
                </a:moveTo>
                <a:lnTo>
                  <a:pt x="4698509" y="0"/>
                </a:lnTo>
                <a:lnTo>
                  <a:pt x="4698509" y="8135133"/>
                </a:lnTo>
                <a:lnTo>
                  <a:pt x="0" y="8135133"/>
                </a:lnTo>
                <a:lnTo>
                  <a:pt x="0" y="0"/>
                </a:lnTo>
                <a:close/>
              </a:path>
            </a:pathLst>
          </a:custGeom>
          <a:blipFill>
            <a:blip r:embed="rId2"/>
            <a:stretch>
              <a:fillRect/>
            </a:stretch>
          </a:blipFill>
        </p:spPr>
      </p:sp>
      <p:sp>
        <p:nvSpPr>
          <p:cNvPr id="15" name="TextBox 15"/>
          <p:cNvSpPr txBox="1"/>
          <p:nvPr/>
        </p:nvSpPr>
        <p:spPr>
          <a:xfrm>
            <a:off x="395064" y="370921"/>
            <a:ext cx="17259300" cy="920532"/>
          </a:xfrm>
          <a:prstGeom prst="rect">
            <a:avLst/>
          </a:prstGeom>
        </p:spPr>
        <p:txBody>
          <a:bodyPr lIns="0" tIns="0" rIns="0" bIns="0" rtlCol="0" anchor="t">
            <a:spAutoFit/>
          </a:bodyPr>
          <a:lstStyle/>
          <a:p>
            <a:pPr algn="ctr">
              <a:lnSpc>
                <a:spcPts val="7063"/>
              </a:lnSpc>
            </a:pPr>
            <a:r>
              <a:rPr lang="en-US" sz="6726" spc="134" dirty="0">
                <a:solidFill>
                  <a:srgbClr val="FFFFFF"/>
                </a:solidFill>
                <a:latin typeface="Norwester"/>
              </a:rPr>
              <a:t>ACTIVITY: FRIENDSHIP (p83)</a:t>
            </a:r>
          </a:p>
        </p:txBody>
      </p:sp>
      <p:sp>
        <p:nvSpPr>
          <p:cNvPr id="16" name="TextBox 16"/>
          <p:cNvSpPr txBox="1"/>
          <p:nvPr/>
        </p:nvSpPr>
        <p:spPr>
          <a:xfrm>
            <a:off x="5619782" y="9200456"/>
            <a:ext cx="6809864" cy="92640"/>
          </a:xfrm>
          <a:prstGeom prst="rect">
            <a:avLst/>
          </a:prstGeom>
        </p:spPr>
        <p:txBody>
          <a:bodyPr lIns="0" tIns="0" rIns="0" bIns="0" rtlCol="0" anchor="t">
            <a:spAutoFit/>
          </a:bodyPr>
          <a:lstStyle/>
          <a:p>
            <a:pPr algn="l">
              <a:lnSpc>
                <a:spcPts val="794"/>
              </a:lnSpc>
            </a:pP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267</TotalTime>
  <Words>2255</Words>
  <Application>Microsoft Office PowerPoint</Application>
  <PresentationFormat>Custom</PresentationFormat>
  <Paragraphs>144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Montserrat Classic Bold</vt:lpstr>
      <vt:lpstr>Arial</vt:lpstr>
      <vt:lpstr>Montserrat Classic</vt:lpstr>
      <vt:lpstr>Norwester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Crossing the Line Teaching Resources</dc:title>
  <cp:lastModifiedBy>Tia Fisher</cp:lastModifiedBy>
  <cp:revision>8</cp:revision>
  <dcterms:created xsi:type="dcterms:W3CDTF">2006-08-16T00:00:00Z</dcterms:created>
  <dcterms:modified xsi:type="dcterms:W3CDTF">2023-09-21T14:37:22Z</dcterms:modified>
  <dc:identifier>DAFsj6Aplug</dc:identifier>
</cp:coreProperties>
</file>